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6" r:id="rId3"/>
    <p:sldId id="256" r:id="rId4"/>
    <p:sldId id="267" r:id="rId5"/>
    <p:sldId id="257" r:id="rId6"/>
    <p:sldId id="268" r:id="rId7"/>
    <p:sldId id="270" r:id="rId8"/>
    <p:sldId id="259" r:id="rId9"/>
    <p:sldId id="260" r:id="rId10"/>
    <p:sldId id="264" r:id="rId11"/>
    <p:sldId id="265" r:id="rId12"/>
    <p:sldId id="261" r:id="rId13"/>
    <p:sldId id="262" r:id="rId14"/>
    <p:sldId id="271" r:id="rId15"/>
    <p:sldId id="26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C48C1EE-3E5C-4876-8FD5-C7C3F0E40B1A}">
          <p14:sldIdLst>
            <p14:sldId id="258"/>
            <p14:sldId id="266"/>
            <p14:sldId id="256"/>
            <p14:sldId id="267"/>
            <p14:sldId id="257"/>
            <p14:sldId id="268"/>
            <p14:sldId id="270"/>
            <p14:sldId id="259"/>
            <p14:sldId id="260"/>
            <p14:sldId id="264"/>
            <p14:sldId id="265"/>
            <p14:sldId id="261"/>
            <p14:sldId id="262"/>
            <p14:sldId id="271"/>
            <p14:sldId id="26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isheng zhao" initials="rz" lastIdx="0" clrIdx="0">
    <p:extLst>
      <p:ext uri="{19B8F6BF-5375-455C-9EA6-DF929625EA0E}">
        <p15:presenceInfo xmlns:p15="http://schemas.microsoft.com/office/powerpoint/2012/main" userId="ruisheng zha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7" d="100"/>
          <a:sy n="97" d="100"/>
        </p:scale>
        <p:origin x="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7E6039-02FE-4C97-96EF-2CDF45D4C7E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213629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7E6039-02FE-4C97-96EF-2CDF45D4C7E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234511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7E6039-02FE-4C97-96EF-2CDF45D4C7E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6ED6-2AAD-4E26-965F-B3DBD7A21FF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3447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7E6039-02FE-4C97-96EF-2CDF45D4C7E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495789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7E6039-02FE-4C97-96EF-2CDF45D4C7E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6ED6-2AAD-4E26-965F-B3DBD7A21FF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6287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7E6039-02FE-4C97-96EF-2CDF45D4C7E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2574537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E6039-02FE-4C97-96EF-2CDF45D4C7E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1231691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E6039-02FE-4C97-96EF-2CDF45D4C7E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1739442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E6039-02FE-4C97-96EF-2CDF45D4C7E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3201105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7E6039-02FE-4C97-96EF-2CDF45D4C7EB}"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299581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7E6039-02FE-4C97-96EF-2CDF45D4C7EB}"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3944574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7E6039-02FE-4C97-96EF-2CDF45D4C7EB}"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1523060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7E6039-02FE-4C97-96EF-2CDF45D4C7EB}"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38426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E6039-02FE-4C97-96EF-2CDF45D4C7EB}"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19100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7E6039-02FE-4C97-96EF-2CDF45D4C7EB}"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28371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87E6039-02FE-4C97-96EF-2CDF45D4C7EB}"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76ED6-2AAD-4E26-965F-B3DBD7A21FFF}" type="slidenum">
              <a:rPr lang="en-US" smtClean="0"/>
              <a:t>‹#›</a:t>
            </a:fld>
            <a:endParaRPr lang="en-US"/>
          </a:p>
        </p:txBody>
      </p:sp>
    </p:spTree>
    <p:extLst>
      <p:ext uri="{BB962C8B-B14F-4D97-AF65-F5344CB8AC3E}">
        <p14:creationId xmlns:p14="http://schemas.microsoft.com/office/powerpoint/2010/main" val="2163090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7E6039-02FE-4C97-96EF-2CDF45D4C7EB}" type="datetimeFigureOut">
              <a:rPr lang="en-US" smtClean="0"/>
              <a:t>9/10/2018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276ED6-2AAD-4E26-965F-B3DBD7A21FFF}" type="slidenum">
              <a:rPr lang="en-US" smtClean="0"/>
              <a:t>‹#›</a:t>
            </a:fld>
            <a:endParaRPr lang="en-US"/>
          </a:p>
        </p:txBody>
      </p:sp>
    </p:spTree>
    <p:extLst>
      <p:ext uri="{BB962C8B-B14F-4D97-AF65-F5344CB8AC3E}">
        <p14:creationId xmlns:p14="http://schemas.microsoft.com/office/powerpoint/2010/main" val="3356398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elpyourmath.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90.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SiRWd39-TyU" TargetMode="External"/><Relationship Id="rId2" Type="http://schemas.openxmlformats.org/officeDocument/2006/relationships/slideLayout" Target="../slideLayouts/slideLayout2.xml"/><Relationship Id="rId1" Type="http://schemas.openxmlformats.org/officeDocument/2006/relationships/video" Target="https://www.youtube.com/embed/SiRWd39-TyU" TargetMode="Externa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2B6E7-DEA7-4AF4-AF05-A2FB5280C214}"/>
              </a:ext>
            </a:extLst>
          </p:cNvPr>
          <p:cNvSpPr>
            <a:spLocks noGrp="1"/>
          </p:cNvSpPr>
          <p:nvPr>
            <p:ph type="ctrTitle"/>
          </p:nvPr>
        </p:nvSpPr>
        <p:spPr>
          <a:xfrm>
            <a:off x="988319" y="1228782"/>
            <a:ext cx="8410658" cy="3070655"/>
          </a:xfrm>
        </p:spPr>
        <p:txBody>
          <a:bodyPr anchor="t"/>
          <a:lstStyle/>
          <a:p>
            <a:br>
              <a:rPr lang="en-US" dirty="0"/>
            </a:br>
            <a:r>
              <a:rPr lang="en-US" dirty="0"/>
              <a:t>Lecture Notes</a:t>
            </a:r>
            <a:br>
              <a:rPr lang="en-US" dirty="0"/>
            </a:br>
            <a:r>
              <a:rPr lang="en-US" sz="3200" b="1" dirty="0">
                <a:solidFill>
                  <a:schemeClr val="tx1"/>
                </a:solidFill>
              </a:rPr>
              <a:t>Mean, Variance, and Standard Deviation,  and </a:t>
            </a:r>
            <a:r>
              <a:rPr lang="en-US" sz="3200" b="1">
                <a:solidFill>
                  <a:schemeClr val="tx1"/>
                </a:solidFill>
              </a:rPr>
              <a:t>Unusual Values</a:t>
            </a:r>
            <a:r>
              <a:rPr lang="en-US" sz="3200">
                <a:solidFill>
                  <a:schemeClr val="tx1"/>
                </a:solidFill>
              </a:rPr>
              <a:t> </a:t>
            </a:r>
            <a:br>
              <a:rPr lang="en-US" dirty="0"/>
            </a:br>
            <a:r>
              <a:rPr lang="en-US" dirty="0">
                <a:solidFill>
                  <a:srgbClr val="92D050"/>
                </a:solidFill>
              </a:rPr>
              <a:t> </a:t>
            </a:r>
            <a:endParaRPr lang="en-US" dirty="0"/>
          </a:p>
        </p:txBody>
      </p:sp>
      <p:sp>
        <p:nvSpPr>
          <p:cNvPr id="3" name="Subtitle 2">
            <a:extLst>
              <a:ext uri="{FF2B5EF4-FFF2-40B4-BE49-F238E27FC236}">
                <a16:creationId xmlns:a16="http://schemas.microsoft.com/office/drawing/2014/main" id="{C3ED7FFC-C2AB-4B6A-8950-68FD704C0185}"/>
              </a:ext>
            </a:extLst>
          </p:cNvPr>
          <p:cNvSpPr>
            <a:spLocks noGrp="1"/>
          </p:cNvSpPr>
          <p:nvPr>
            <p:ph type="subTitle" idx="1"/>
          </p:nvPr>
        </p:nvSpPr>
        <p:spPr>
          <a:xfrm>
            <a:off x="1507067" y="4501662"/>
            <a:ext cx="7766936" cy="646070"/>
          </a:xfrm>
        </p:spPr>
        <p:txBody>
          <a:bodyPr>
            <a:normAutofit fontScale="25000" lnSpcReduction="20000"/>
          </a:bodyPr>
          <a:lstStyle/>
          <a:p>
            <a:r>
              <a:rPr lang="en-US" sz="8000" dirty="0" err="1"/>
              <a:t>Ruisheng</a:t>
            </a:r>
            <a:r>
              <a:rPr lang="en-US" sz="8000" dirty="0"/>
              <a:t> Zhao</a:t>
            </a:r>
          </a:p>
          <a:p>
            <a:r>
              <a:rPr lang="en-US" sz="8000" dirty="0"/>
              <a:t>OER – </a:t>
            </a:r>
            <a:r>
              <a:rPr lang="en-US" sz="8000" dirty="0">
                <a:hlinkClick r:id="rId2"/>
              </a:rPr>
              <a:t>www.helpyourmath.com</a:t>
            </a:r>
            <a:endParaRPr lang="en-US" sz="8000" dirty="0"/>
          </a:p>
          <a:p>
            <a:r>
              <a:rPr lang="en-US" sz="8000" dirty="0"/>
              <a:t> </a:t>
            </a:r>
          </a:p>
          <a:p>
            <a:endParaRPr lang="en-US" dirty="0"/>
          </a:p>
        </p:txBody>
      </p:sp>
    </p:spTree>
    <p:extLst>
      <p:ext uri="{BB962C8B-B14F-4D97-AF65-F5344CB8AC3E}">
        <p14:creationId xmlns:p14="http://schemas.microsoft.com/office/powerpoint/2010/main" val="1708275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B465-A873-44D7-BED8-8CD59BD18902}"/>
              </a:ext>
            </a:extLst>
          </p:cNvPr>
          <p:cNvSpPr>
            <a:spLocks noGrp="1"/>
          </p:cNvSpPr>
          <p:nvPr>
            <p:ph type="title"/>
          </p:nvPr>
        </p:nvSpPr>
        <p:spPr>
          <a:xfrm>
            <a:off x="677335" y="609600"/>
            <a:ext cx="2479103" cy="1289538"/>
          </a:xfrm>
        </p:spPr>
        <p:txBody>
          <a:bodyPr/>
          <a:lstStyle/>
          <a:p>
            <a:r>
              <a:rPr lang="en-US" dirty="0"/>
              <a:t>Example</a:t>
            </a:r>
          </a:p>
        </p:txBody>
      </p:sp>
      <p:sp>
        <p:nvSpPr>
          <p:cNvPr id="3" name="Text Placeholder 2">
            <a:extLst>
              <a:ext uri="{FF2B5EF4-FFF2-40B4-BE49-F238E27FC236}">
                <a16:creationId xmlns:a16="http://schemas.microsoft.com/office/drawing/2014/main" id="{A81E9D2B-7EF0-438B-A57D-6599116BA8B1}"/>
              </a:ext>
            </a:extLst>
          </p:cNvPr>
          <p:cNvSpPr>
            <a:spLocks noGrp="1"/>
          </p:cNvSpPr>
          <p:nvPr>
            <p:ph type="body" idx="1"/>
          </p:nvPr>
        </p:nvSpPr>
        <p:spPr>
          <a:xfrm>
            <a:off x="677335" y="1899138"/>
            <a:ext cx="8596668" cy="4142224"/>
          </a:xfrm>
        </p:spPr>
        <p:txBody>
          <a:bodyPr/>
          <a:lstStyle/>
          <a:p>
            <a:r>
              <a:rPr lang="en-US" sz="2800" dirty="0">
                <a:solidFill>
                  <a:srgbClr val="0070C0"/>
                </a:solidFill>
              </a:rPr>
              <a:t>The</a:t>
            </a:r>
            <a:r>
              <a:rPr lang="en-US" sz="2800" b="1" dirty="0">
                <a:solidFill>
                  <a:srgbClr val="0070C0"/>
                </a:solidFill>
              </a:rPr>
              <a:t> </a:t>
            </a:r>
            <a:r>
              <a:rPr lang="en-US" sz="2800" b="1" u="sng" dirty="0">
                <a:solidFill>
                  <a:srgbClr val="0070C0"/>
                </a:solidFill>
              </a:rPr>
              <a:t>population</a:t>
            </a:r>
            <a:r>
              <a:rPr lang="en-US" sz="2800" b="1" dirty="0">
                <a:solidFill>
                  <a:srgbClr val="0070C0"/>
                </a:solidFill>
              </a:rPr>
              <a:t> </a:t>
            </a:r>
            <a:r>
              <a:rPr lang="en-US" sz="2800" dirty="0">
                <a:solidFill>
                  <a:srgbClr val="0070C0"/>
                </a:solidFill>
              </a:rPr>
              <a:t>data is given below.</a:t>
            </a:r>
          </a:p>
          <a:p>
            <a:r>
              <a:rPr lang="en-US" sz="2800" dirty="0">
                <a:solidFill>
                  <a:srgbClr val="0070C0"/>
                </a:solidFill>
              </a:rPr>
              <a:t> 	                        6, 7, 3, 15, 2</a:t>
            </a:r>
          </a:p>
          <a:p>
            <a:r>
              <a:rPr lang="en-US" sz="2800" dirty="0">
                <a:solidFill>
                  <a:srgbClr val="0070C0"/>
                </a:solidFill>
              </a:rPr>
              <a:t> Find the mean, variance, standard deviation, and unusual value in the data set?</a:t>
            </a:r>
          </a:p>
          <a:p>
            <a:endParaRPr lang="en-US" dirty="0"/>
          </a:p>
          <a:p>
            <a:r>
              <a:rPr lang="en-US" dirty="0"/>
              <a:t> </a:t>
            </a:r>
          </a:p>
        </p:txBody>
      </p:sp>
    </p:spTree>
    <p:extLst>
      <p:ext uri="{BB962C8B-B14F-4D97-AF65-F5344CB8AC3E}">
        <p14:creationId xmlns:p14="http://schemas.microsoft.com/office/powerpoint/2010/main" val="64334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77C63-1168-4955-B887-6F0527916524}"/>
              </a:ext>
            </a:extLst>
          </p:cNvPr>
          <p:cNvSpPr>
            <a:spLocks noGrp="1"/>
          </p:cNvSpPr>
          <p:nvPr>
            <p:ph type="title"/>
          </p:nvPr>
        </p:nvSpPr>
        <p:spPr>
          <a:xfrm>
            <a:off x="677335" y="609600"/>
            <a:ext cx="2716496" cy="973015"/>
          </a:xfrm>
        </p:spPr>
        <p:txBody>
          <a:bodyPr/>
          <a:lstStyle/>
          <a:p>
            <a:r>
              <a:rPr lang="en-US" dirty="0"/>
              <a:t>Solution</a:t>
            </a: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37C1548F-D93D-4FFF-B303-AD3F14AF3CAA}"/>
                  </a:ext>
                </a:extLst>
              </p:cNvPr>
              <p:cNvGraphicFramePr>
                <a:graphicFrameLocks noGrp="1"/>
              </p:cNvGraphicFramePr>
              <p:nvPr>
                <p:extLst>
                  <p:ext uri="{D42A27DB-BD31-4B8C-83A1-F6EECF244321}">
                    <p14:modId xmlns:p14="http://schemas.microsoft.com/office/powerpoint/2010/main" val="2631160099"/>
                  </p:ext>
                </p:extLst>
              </p:nvPr>
            </p:nvGraphicFramePr>
            <p:xfrm>
              <a:off x="677336" y="1582614"/>
              <a:ext cx="4325487" cy="5043848"/>
            </p:xfrm>
            <a:graphic>
              <a:graphicData uri="http://schemas.openxmlformats.org/drawingml/2006/table">
                <a:tbl>
                  <a:tblPr firstRow="1" bandRow="1">
                    <a:tableStyleId>{21E4AEA4-8DFA-4A89-87EB-49C32662AFE0}</a:tableStyleId>
                  </a:tblPr>
                  <a:tblGrid>
                    <a:gridCol w="1406441">
                      <a:extLst>
                        <a:ext uri="{9D8B030D-6E8A-4147-A177-3AD203B41FA5}">
                          <a16:colId xmlns:a16="http://schemas.microsoft.com/office/drawing/2014/main" val="397151457"/>
                        </a:ext>
                      </a:extLst>
                    </a:gridCol>
                    <a:gridCol w="978987">
                      <a:extLst>
                        <a:ext uri="{9D8B030D-6E8A-4147-A177-3AD203B41FA5}">
                          <a16:colId xmlns:a16="http://schemas.microsoft.com/office/drawing/2014/main" val="2439435526"/>
                        </a:ext>
                      </a:extLst>
                    </a:gridCol>
                    <a:gridCol w="1940059">
                      <a:extLst>
                        <a:ext uri="{9D8B030D-6E8A-4147-A177-3AD203B41FA5}">
                          <a16:colId xmlns:a16="http://schemas.microsoft.com/office/drawing/2014/main" val="2774460326"/>
                        </a:ext>
                      </a:extLst>
                    </a:gridCol>
                  </a:tblGrid>
                  <a:tr h="714689">
                    <a:tc>
                      <a:txBody>
                        <a:bodyPr/>
                        <a:lstStyle/>
                        <a:p>
                          <a:pPr algn="ctr"/>
                          <a:r>
                            <a:rPr lang="en-US" dirty="0"/>
                            <a:t>x</a:t>
                          </a:r>
                        </a:p>
                      </a:txBody>
                      <a:tcPr/>
                    </a:tc>
                    <a:tc>
                      <a:txBody>
                        <a:bodyPr/>
                        <a:lstStyle/>
                        <a:p>
                          <a:r>
                            <a:rPr lang="en-US" dirty="0"/>
                            <a:t>|x-µ|</a:t>
                          </a:r>
                        </a:p>
                      </a:txBody>
                      <a:tcPr/>
                    </a:tc>
                    <a:tc>
                      <a:txBody>
                        <a:bodyPr/>
                        <a:lstStyle/>
                        <a:p>
                          <a:pPr algn="ct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1" i="1" smtClean="0">
                                        <a:latin typeface="Cambria Math" panose="02040503050406030204" pitchFamily="18" charset="0"/>
                                      </a:rPr>
                                      <m:t>(</m:t>
                                    </m:r>
                                    <m:r>
                                      <a:rPr lang="en-US" b="1" i="1" smtClean="0">
                                        <a:latin typeface="Cambria Math" panose="02040503050406030204" pitchFamily="18" charset="0"/>
                                      </a:rPr>
                                      <m:t>𝒙</m:t>
                                    </m:r>
                                    <m:r>
                                      <a:rPr lang="en-US" b="1" i="1" smtClean="0">
                                        <a:latin typeface="Cambria Math" panose="02040503050406030204" pitchFamily="18" charset="0"/>
                                      </a:rPr>
                                      <m:t>−µ)</m:t>
                                    </m:r>
                                  </m:e>
                                  <m:sup>
                                    <m:r>
                                      <a:rPr lang="en-US" b="1" i="1" smtClean="0">
                                        <a:latin typeface="Cambria Math" panose="02040503050406030204" pitchFamily="18" charset="0"/>
                                      </a:rPr>
                                      <m:t>𝟐</m:t>
                                    </m:r>
                                  </m:sup>
                                </m:sSup>
                              </m:oMath>
                            </m:oMathPara>
                          </a14:m>
                          <a:endParaRPr lang="en-US" dirty="0"/>
                        </a:p>
                      </a:txBody>
                      <a:tcPr/>
                    </a:tc>
                    <a:extLst>
                      <a:ext uri="{0D108BD9-81ED-4DB2-BD59-A6C34878D82A}">
                        <a16:rowId xmlns:a16="http://schemas.microsoft.com/office/drawing/2014/main" val="3052568052"/>
                      </a:ext>
                    </a:extLst>
                  </a:tr>
                  <a:tr h="714689">
                    <a:tc>
                      <a:txBody>
                        <a:bodyPr/>
                        <a:lstStyle/>
                        <a:p>
                          <a:pPr algn="ctr"/>
                          <a:r>
                            <a:rPr lang="en-US" dirty="0"/>
                            <a:t>6</a:t>
                          </a:r>
                        </a:p>
                      </a:txBody>
                      <a:tcPr/>
                    </a:tc>
                    <a:tc>
                      <a:txBody>
                        <a:bodyPr/>
                        <a:lstStyle/>
                        <a:p>
                          <a:r>
                            <a:rPr lang="en-US" dirty="0"/>
                            <a:t>0.6</a:t>
                          </a:r>
                        </a:p>
                      </a:txBody>
                      <a:tcPr/>
                    </a:tc>
                    <a:tc>
                      <a:txBody>
                        <a:bodyPr/>
                        <a:lstStyle/>
                        <a:p>
                          <a:pPr algn="ctr"/>
                          <a:r>
                            <a:rPr lang="en-US" dirty="0"/>
                            <a:t>0.36</a:t>
                          </a:r>
                        </a:p>
                      </a:txBody>
                      <a:tcPr/>
                    </a:tc>
                    <a:extLst>
                      <a:ext uri="{0D108BD9-81ED-4DB2-BD59-A6C34878D82A}">
                        <a16:rowId xmlns:a16="http://schemas.microsoft.com/office/drawing/2014/main" val="4012353933"/>
                      </a:ext>
                    </a:extLst>
                  </a:tr>
                  <a:tr h="714689">
                    <a:tc>
                      <a:txBody>
                        <a:bodyPr/>
                        <a:lstStyle/>
                        <a:p>
                          <a:pPr algn="ctr"/>
                          <a:r>
                            <a:rPr lang="en-US" dirty="0"/>
                            <a:t>7</a:t>
                          </a:r>
                        </a:p>
                      </a:txBody>
                      <a:tcPr/>
                    </a:tc>
                    <a:tc>
                      <a:txBody>
                        <a:bodyPr/>
                        <a:lstStyle/>
                        <a:p>
                          <a:r>
                            <a:rPr lang="en-US" dirty="0"/>
                            <a:t>0.4</a:t>
                          </a:r>
                        </a:p>
                      </a:txBody>
                      <a:tcPr/>
                    </a:tc>
                    <a:tc>
                      <a:txBody>
                        <a:bodyPr/>
                        <a:lstStyle/>
                        <a:p>
                          <a:pPr algn="ctr"/>
                          <a:r>
                            <a:rPr lang="en-US" dirty="0"/>
                            <a:t>0.16</a:t>
                          </a:r>
                        </a:p>
                      </a:txBody>
                      <a:tcPr/>
                    </a:tc>
                    <a:extLst>
                      <a:ext uri="{0D108BD9-81ED-4DB2-BD59-A6C34878D82A}">
                        <a16:rowId xmlns:a16="http://schemas.microsoft.com/office/drawing/2014/main" val="629678605"/>
                      </a:ext>
                    </a:extLst>
                  </a:tr>
                  <a:tr h="714689">
                    <a:tc>
                      <a:txBody>
                        <a:bodyPr/>
                        <a:lstStyle/>
                        <a:p>
                          <a:pPr algn="ctr"/>
                          <a:r>
                            <a:rPr lang="en-US" dirty="0"/>
                            <a:t>3</a:t>
                          </a:r>
                        </a:p>
                      </a:txBody>
                      <a:tcPr/>
                    </a:tc>
                    <a:tc>
                      <a:txBody>
                        <a:bodyPr/>
                        <a:lstStyle/>
                        <a:p>
                          <a:r>
                            <a:rPr lang="en-US" dirty="0"/>
                            <a:t>3.6</a:t>
                          </a:r>
                        </a:p>
                      </a:txBody>
                      <a:tcPr/>
                    </a:tc>
                    <a:tc>
                      <a:txBody>
                        <a:bodyPr/>
                        <a:lstStyle/>
                        <a:p>
                          <a:pPr algn="ctr"/>
                          <a:r>
                            <a:rPr lang="en-US" dirty="0"/>
                            <a:t>12.96</a:t>
                          </a:r>
                        </a:p>
                      </a:txBody>
                      <a:tcPr/>
                    </a:tc>
                    <a:extLst>
                      <a:ext uri="{0D108BD9-81ED-4DB2-BD59-A6C34878D82A}">
                        <a16:rowId xmlns:a16="http://schemas.microsoft.com/office/drawing/2014/main" val="3534030888"/>
                      </a:ext>
                    </a:extLst>
                  </a:tr>
                  <a:tr h="714689">
                    <a:tc>
                      <a:txBody>
                        <a:bodyPr/>
                        <a:lstStyle/>
                        <a:p>
                          <a:pPr algn="ctr"/>
                          <a:r>
                            <a:rPr lang="en-US" dirty="0"/>
                            <a:t>15</a:t>
                          </a:r>
                        </a:p>
                      </a:txBody>
                      <a:tcPr/>
                    </a:tc>
                    <a:tc>
                      <a:txBody>
                        <a:bodyPr/>
                        <a:lstStyle/>
                        <a:p>
                          <a:r>
                            <a:rPr lang="en-US" dirty="0"/>
                            <a:t>8.4</a:t>
                          </a:r>
                        </a:p>
                      </a:txBody>
                      <a:tcPr/>
                    </a:tc>
                    <a:tc>
                      <a:txBody>
                        <a:bodyPr/>
                        <a:lstStyle/>
                        <a:p>
                          <a:pPr algn="ctr"/>
                          <a:r>
                            <a:rPr lang="en-US" dirty="0"/>
                            <a:t>70.56</a:t>
                          </a:r>
                        </a:p>
                      </a:txBody>
                      <a:tcPr/>
                    </a:tc>
                    <a:extLst>
                      <a:ext uri="{0D108BD9-81ED-4DB2-BD59-A6C34878D82A}">
                        <a16:rowId xmlns:a16="http://schemas.microsoft.com/office/drawing/2014/main" val="2220170129"/>
                      </a:ext>
                    </a:extLst>
                  </a:tr>
                  <a:tr h="714689">
                    <a:tc>
                      <a:txBody>
                        <a:bodyPr/>
                        <a:lstStyle/>
                        <a:p>
                          <a:pPr algn="ctr"/>
                          <a:r>
                            <a:rPr lang="en-US" dirty="0"/>
                            <a:t>2</a:t>
                          </a:r>
                        </a:p>
                      </a:txBody>
                      <a:tcPr/>
                    </a:tc>
                    <a:tc>
                      <a:txBody>
                        <a:bodyPr/>
                        <a:lstStyle/>
                        <a:p>
                          <a:r>
                            <a:rPr lang="en-US" dirty="0"/>
                            <a:t>4.6</a:t>
                          </a:r>
                        </a:p>
                      </a:txBody>
                      <a:tcPr/>
                    </a:tc>
                    <a:tc>
                      <a:txBody>
                        <a:bodyPr/>
                        <a:lstStyle/>
                        <a:p>
                          <a:pPr algn="ctr"/>
                          <a:r>
                            <a:rPr lang="en-US" dirty="0"/>
                            <a:t>21.16</a:t>
                          </a:r>
                        </a:p>
                      </a:txBody>
                      <a:tcPr/>
                    </a:tc>
                    <a:extLst>
                      <a:ext uri="{0D108BD9-81ED-4DB2-BD59-A6C34878D82A}">
                        <a16:rowId xmlns:a16="http://schemas.microsoft.com/office/drawing/2014/main" val="482571768"/>
                      </a:ext>
                    </a:extLst>
                  </a:tr>
                  <a:tr h="714689">
                    <a:tc>
                      <a:txBody>
                        <a:bodyPr/>
                        <a:lstStyle/>
                        <a:p>
                          <a:pPr algn="ct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r>
                                      <a:rPr lang="en-US" b="0" i="1" smtClean="0">
                                        <a:latin typeface="Cambria Math" panose="02040503050406030204" pitchFamily="18" charset="0"/>
                                      </a:rPr>
                                      <m:t>𝑥</m:t>
                                    </m:r>
                                  </m:e>
                                </m:nary>
                                <m:r>
                                  <a:rPr lang="en-US" b="0" i="1" smtClean="0">
                                    <a:latin typeface="Cambria Math" panose="02040503050406030204" pitchFamily="18" charset="0"/>
                                  </a:rPr>
                                  <m:t>=33</m:t>
                                </m:r>
                              </m:oMath>
                            </m:oMathPara>
                          </a14:m>
                          <a:endParaRPr lang="en-US" dirty="0"/>
                        </a:p>
                      </a:txBody>
                      <a:tcPr/>
                    </a:tc>
                    <a:tc>
                      <a:txBody>
                        <a:bodyPr/>
                        <a:lstStyle/>
                        <a:p>
                          <a:endParaRPr lang="en-US"/>
                        </a:p>
                      </a:txBody>
                      <a:tcPr/>
                    </a:tc>
                    <a:tc>
                      <a:txBody>
                        <a:bodyPr/>
                        <a:lstStyle/>
                        <a:p>
                          <a:pPr algn="ct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p>
                                      <m:sSupPr>
                                        <m:ctrlPr>
                                          <a:rPr lang="en-US" i="1" smtClean="0">
                                            <a:latin typeface="Cambria Math" panose="02040503050406030204" pitchFamily="18" charset="0"/>
                                          </a:rPr>
                                        </m:ctrlPr>
                                      </m:sSupPr>
                                      <m:e>
                                        <m:r>
                                          <a:rPr lang="en-US" b="1" i="1" smtClean="0">
                                            <a:latin typeface="Cambria Math" panose="02040503050406030204" pitchFamily="18" charset="0"/>
                                          </a:rPr>
                                          <m:t>(</m:t>
                                        </m:r>
                                        <m:r>
                                          <a:rPr lang="en-US" b="1" i="1" smtClean="0">
                                            <a:latin typeface="Cambria Math" panose="02040503050406030204" pitchFamily="18" charset="0"/>
                                          </a:rPr>
                                          <m:t>𝒙</m:t>
                                        </m:r>
                                        <m:r>
                                          <a:rPr lang="en-US" b="1" i="1" smtClean="0">
                                            <a:latin typeface="Cambria Math" panose="02040503050406030204" pitchFamily="18" charset="0"/>
                                          </a:rPr>
                                          <m:t>−µ)</m:t>
                                        </m:r>
                                      </m:e>
                                      <m:sup>
                                        <m:r>
                                          <a:rPr lang="en-US" b="1" i="1" smtClean="0">
                                            <a:latin typeface="Cambria Math" panose="02040503050406030204" pitchFamily="18" charset="0"/>
                                          </a:rPr>
                                          <m:t>𝟐</m:t>
                                        </m:r>
                                      </m:sup>
                                    </m:sSup>
                                    <m:r>
                                      <a:rPr lang="en-US" b="0" i="1" smtClean="0">
                                        <a:latin typeface="Cambria Math" panose="02040503050406030204" pitchFamily="18" charset="0"/>
                                      </a:rPr>
                                      <m:t>=105.2</m:t>
                                    </m:r>
                                  </m:e>
                                </m:nary>
                              </m:oMath>
                            </m:oMathPara>
                          </a14:m>
                          <a:endParaRPr lang="en-US" dirty="0"/>
                        </a:p>
                      </a:txBody>
                      <a:tcPr/>
                    </a:tc>
                    <a:extLst>
                      <a:ext uri="{0D108BD9-81ED-4DB2-BD59-A6C34878D82A}">
                        <a16:rowId xmlns:a16="http://schemas.microsoft.com/office/drawing/2014/main" val="1803932767"/>
                      </a:ext>
                    </a:extLst>
                  </a:tr>
                </a:tbl>
              </a:graphicData>
            </a:graphic>
          </p:graphicFrame>
        </mc:Choice>
        <mc:Fallback xmlns="">
          <p:graphicFrame>
            <p:nvGraphicFramePr>
              <p:cNvPr id="5" name="Table 4">
                <a:extLst>
                  <a:ext uri="{FF2B5EF4-FFF2-40B4-BE49-F238E27FC236}">
                    <a16:creationId xmlns:a16="http://schemas.microsoft.com/office/drawing/2014/main" id="{37C1548F-D93D-4FFF-B303-AD3F14AF3CAA}"/>
                  </a:ext>
                </a:extLst>
              </p:cNvPr>
              <p:cNvGraphicFramePr>
                <a:graphicFrameLocks noGrp="1"/>
              </p:cNvGraphicFramePr>
              <p:nvPr>
                <p:extLst>
                  <p:ext uri="{D42A27DB-BD31-4B8C-83A1-F6EECF244321}">
                    <p14:modId xmlns:p14="http://schemas.microsoft.com/office/powerpoint/2010/main" val="2631160099"/>
                  </p:ext>
                </p:extLst>
              </p:nvPr>
            </p:nvGraphicFramePr>
            <p:xfrm>
              <a:off x="677336" y="1582614"/>
              <a:ext cx="4325487" cy="5043848"/>
            </p:xfrm>
            <a:graphic>
              <a:graphicData uri="http://schemas.openxmlformats.org/drawingml/2006/table">
                <a:tbl>
                  <a:tblPr firstRow="1" bandRow="1">
                    <a:tableStyleId>{21E4AEA4-8DFA-4A89-87EB-49C32662AFE0}</a:tableStyleId>
                  </a:tblPr>
                  <a:tblGrid>
                    <a:gridCol w="1406441">
                      <a:extLst>
                        <a:ext uri="{9D8B030D-6E8A-4147-A177-3AD203B41FA5}">
                          <a16:colId xmlns:a16="http://schemas.microsoft.com/office/drawing/2014/main" val="397151457"/>
                        </a:ext>
                      </a:extLst>
                    </a:gridCol>
                    <a:gridCol w="978987">
                      <a:extLst>
                        <a:ext uri="{9D8B030D-6E8A-4147-A177-3AD203B41FA5}">
                          <a16:colId xmlns:a16="http://schemas.microsoft.com/office/drawing/2014/main" val="2439435526"/>
                        </a:ext>
                      </a:extLst>
                    </a:gridCol>
                    <a:gridCol w="1940059">
                      <a:extLst>
                        <a:ext uri="{9D8B030D-6E8A-4147-A177-3AD203B41FA5}">
                          <a16:colId xmlns:a16="http://schemas.microsoft.com/office/drawing/2014/main" val="2774460326"/>
                        </a:ext>
                      </a:extLst>
                    </a:gridCol>
                  </a:tblGrid>
                  <a:tr h="714689">
                    <a:tc>
                      <a:txBody>
                        <a:bodyPr/>
                        <a:lstStyle/>
                        <a:p>
                          <a:pPr algn="ctr"/>
                          <a:r>
                            <a:rPr lang="en-US" dirty="0"/>
                            <a:t>x</a:t>
                          </a:r>
                        </a:p>
                      </a:txBody>
                      <a:tcPr/>
                    </a:tc>
                    <a:tc>
                      <a:txBody>
                        <a:bodyPr/>
                        <a:lstStyle/>
                        <a:p>
                          <a:r>
                            <a:rPr lang="en-US" dirty="0"/>
                            <a:t>|x-µ|</a:t>
                          </a:r>
                        </a:p>
                      </a:txBody>
                      <a:tcPr/>
                    </a:tc>
                    <a:tc>
                      <a:txBody>
                        <a:bodyPr/>
                        <a:lstStyle/>
                        <a:p>
                          <a:endParaRPr lang="en-US"/>
                        </a:p>
                      </a:txBody>
                      <a:tcPr>
                        <a:blipFill>
                          <a:blip r:embed="rId2"/>
                          <a:stretch>
                            <a:fillRect l="-123585" t="-5128" r="-1258" b="-610256"/>
                          </a:stretch>
                        </a:blipFill>
                      </a:tcPr>
                    </a:tc>
                    <a:extLst>
                      <a:ext uri="{0D108BD9-81ED-4DB2-BD59-A6C34878D82A}">
                        <a16:rowId xmlns:a16="http://schemas.microsoft.com/office/drawing/2014/main" val="3052568052"/>
                      </a:ext>
                    </a:extLst>
                  </a:tr>
                  <a:tr h="714689">
                    <a:tc>
                      <a:txBody>
                        <a:bodyPr/>
                        <a:lstStyle/>
                        <a:p>
                          <a:pPr algn="ctr"/>
                          <a:r>
                            <a:rPr lang="en-US" dirty="0"/>
                            <a:t>6</a:t>
                          </a:r>
                        </a:p>
                      </a:txBody>
                      <a:tcPr/>
                    </a:tc>
                    <a:tc>
                      <a:txBody>
                        <a:bodyPr/>
                        <a:lstStyle/>
                        <a:p>
                          <a:r>
                            <a:rPr lang="en-US" dirty="0"/>
                            <a:t>0.6</a:t>
                          </a:r>
                        </a:p>
                      </a:txBody>
                      <a:tcPr/>
                    </a:tc>
                    <a:tc>
                      <a:txBody>
                        <a:bodyPr/>
                        <a:lstStyle/>
                        <a:p>
                          <a:pPr algn="ctr"/>
                          <a:r>
                            <a:rPr lang="en-US" dirty="0"/>
                            <a:t>0.36</a:t>
                          </a:r>
                        </a:p>
                      </a:txBody>
                      <a:tcPr/>
                    </a:tc>
                    <a:extLst>
                      <a:ext uri="{0D108BD9-81ED-4DB2-BD59-A6C34878D82A}">
                        <a16:rowId xmlns:a16="http://schemas.microsoft.com/office/drawing/2014/main" val="4012353933"/>
                      </a:ext>
                    </a:extLst>
                  </a:tr>
                  <a:tr h="714689">
                    <a:tc>
                      <a:txBody>
                        <a:bodyPr/>
                        <a:lstStyle/>
                        <a:p>
                          <a:pPr algn="ctr"/>
                          <a:r>
                            <a:rPr lang="en-US" dirty="0"/>
                            <a:t>7</a:t>
                          </a:r>
                        </a:p>
                      </a:txBody>
                      <a:tcPr/>
                    </a:tc>
                    <a:tc>
                      <a:txBody>
                        <a:bodyPr/>
                        <a:lstStyle/>
                        <a:p>
                          <a:r>
                            <a:rPr lang="en-US" dirty="0"/>
                            <a:t>0.4</a:t>
                          </a:r>
                        </a:p>
                      </a:txBody>
                      <a:tcPr/>
                    </a:tc>
                    <a:tc>
                      <a:txBody>
                        <a:bodyPr/>
                        <a:lstStyle/>
                        <a:p>
                          <a:pPr algn="ctr"/>
                          <a:r>
                            <a:rPr lang="en-US" dirty="0"/>
                            <a:t>0.16</a:t>
                          </a:r>
                        </a:p>
                      </a:txBody>
                      <a:tcPr/>
                    </a:tc>
                    <a:extLst>
                      <a:ext uri="{0D108BD9-81ED-4DB2-BD59-A6C34878D82A}">
                        <a16:rowId xmlns:a16="http://schemas.microsoft.com/office/drawing/2014/main" val="629678605"/>
                      </a:ext>
                    </a:extLst>
                  </a:tr>
                  <a:tr h="714689">
                    <a:tc>
                      <a:txBody>
                        <a:bodyPr/>
                        <a:lstStyle/>
                        <a:p>
                          <a:pPr algn="ctr"/>
                          <a:r>
                            <a:rPr lang="en-US" dirty="0"/>
                            <a:t>3</a:t>
                          </a:r>
                        </a:p>
                      </a:txBody>
                      <a:tcPr/>
                    </a:tc>
                    <a:tc>
                      <a:txBody>
                        <a:bodyPr/>
                        <a:lstStyle/>
                        <a:p>
                          <a:r>
                            <a:rPr lang="en-US" dirty="0"/>
                            <a:t>3.6</a:t>
                          </a:r>
                        </a:p>
                      </a:txBody>
                      <a:tcPr/>
                    </a:tc>
                    <a:tc>
                      <a:txBody>
                        <a:bodyPr/>
                        <a:lstStyle/>
                        <a:p>
                          <a:pPr algn="ctr"/>
                          <a:r>
                            <a:rPr lang="en-US" dirty="0"/>
                            <a:t>12.96</a:t>
                          </a:r>
                        </a:p>
                      </a:txBody>
                      <a:tcPr/>
                    </a:tc>
                    <a:extLst>
                      <a:ext uri="{0D108BD9-81ED-4DB2-BD59-A6C34878D82A}">
                        <a16:rowId xmlns:a16="http://schemas.microsoft.com/office/drawing/2014/main" val="3534030888"/>
                      </a:ext>
                    </a:extLst>
                  </a:tr>
                  <a:tr h="714689">
                    <a:tc>
                      <a:txBody>
                        <a:bodyPr/>
                        <a:lstStyle/>
                        <a:p>
                          <a:pPr algn="ctr"/>
                          <a:r>
                            <a:rPr lang="en-US" dirty="0"/>
                            <a:t>15</a:t>
                          </a:r>
                        </a:p>
                      </a:txBody>
                      <a:tcPr/>
                    </a:tc>
                    <a:tc>
                      <a:txBody>
                        <a:bodyPr/>
                        <a:lstStyle/>
                        <a:p>
                          <a:r>
                            <a:rPr lang="en-US" dirty="0"/>
                            <a:t>8.4</a:t>
                          </a:r>
                        </a:p>
                      </a:txBody>
                      <a:tcPr/>
                    </a:tc>
                    <a:tc>
                      <a:txBody>
                        <a:bodyPr/>
                        <a:lstStyle/>
                        <a:p>
                          <a:pPr algn="ctr"/>
                          <a:r>
                            <a:rPr lang="en-US" dirty="0"/>
                            <a:t>70.56</a:t>
                          </a:r>
                        </a:p>
                      </a:txBody>
                      <a:tcPr/>
                    </a:tc>
                    <a:extLst>
                      <a:ext uri="{0D108BD9-81ED-4DB2-BD59-A6C34878D82A}">
                        <a16:rowId xmlns:a16="http://schemas.microsoft.com/office/drawing/2014/main" val="2220170129"/>
                      </a:ext>
                    </a:extLst>
                  </a:tr>
                  <a:tr h="714689">
                    <a:tc>
                      <a:txBody>
                        <a:bodyPr/>
                        <a:lstStyle/>
                        <a:p>
                          <a:pPr algn="ctr"/>
                          <a:r>
                            <a:rPr lang="en-US" dirty="0"/>
                            <a:t>2</a:t>
                          </a:r>
                        </a:p>
                      </a:txBody>
                      <a:tcPr/>
                    </a:tc>
                    <a:tc>
                      <a:txBody>
                        <a:bodyPr/>
                        <a:lstStyle/>
                        <a:p>
                          <a:r>
                            <a:rPr lang="en-US" dirty="0"/>
                            <a:t>4.6</a:t>
                          </a:r>
                        </a:p>
                      </a:txBody>
                      <a:tcPr/>
                    </a:tc>
                    <a:tc>
                      <a:txBody>
                        <a:bodyPr/>
                        <a:lstStyle/>
                        <a:p>
                          <a:pPr algn="ctr"/>
                          <a:r>
                            <a:rPr lang="en-US" dirty="0"/>
                            <a:t>21.16</a:t>
                          </a:r>
                        </a:p>
                      </a:txBody>
                      <a:tcPr/>
                    </a:tc>
                    <a:extLst>
                      <a:ext uri="{0D108BD9-81ED-4DB2-BD59-A6C34878D82A}">
                        <a16:rowId xmlns:a16="http://schemas.microsoft.com/office/drawing/2014/main" val="482571768"/>
                      </a:ext>
                    </a:extLst>
                  </a:tr>
                  <a:tr h="755714">
                    <a:tc>
                      <a:txBody>
                        <a:bodyPr/>
                        <a:lstStyle/>
                        <a:p>
                          <a:endParaRPr lang="en-US"/>
                        </a:p>
                      </a:txBody>
                      <a:tcPr>
                        <a:blipFill>
                          <a:blip r:embed="rId2"/>
                          <a:stretch>
                            <a:fillRect l="-433" t="-573387" r="-209091" b="-1613"/>
                          </a:stretch>
                        </a:blipFill>
                      </a:tcPr>
                    </a:tc>
                    <a:tc>
                      <a:txBody>
                        <a:bodyPr/>
                        <a:lstStyle/>
                        <a:p>
                          <a:endParaRPr lang="en-US"/>
                        </a:p>
                      </a:txBody>
                      <a:tcPr/>
                    </a:tc>
                    <a:tc>
                      <a:txBody>
                        <a:bodyPr/>
                        <a:lstStyle/>
                        <a:p>
                          <a:endParaRPr lang="en-US"/>
                        </a:p>
                      </a:txBody>
                      <a:tcPr>
                        <a:blipFill>
                          <a:blip r:embed="rId2"/>
                          <a:stretch>
                            <a:fillRect l="-123585" t="-573387" r="-1258" b="-1613"/>
                          </a:stretch>
                        </a:blipFill>
                      </a:tcPr>
                    </a:tc>
                    <a:extLst>
                      <a:ext uri="{0D108BD9-81ED-4DB2-BD59-A6C34878D82A}">
                        <a16:rowId xmlns:a16="http://schemas.microsoft.com/office/drawing/2014/main" val="1803932767"/>
                      </a:ext>
                    </a:extLst>
                  </a:tr>
                </a:tbl>
              </a:graphicData>
            </a:graphic>
          </p:graphicFrame>
        </mc:Fallback>
      </mc:AlternateContent>
      <mc:AlternateContent xmlns:mc="http://schemas.openxmlformats.org/markup-compatibility/2006" xmlns:a14="http://schemas.microsoft.com/office/drawing/2010/main">
        <mc:Choice Requires="a14">
          <p:sp>
            <p:nvSpPr>
              <p:cNvPr id="6" name="Text Placeholder 5">
                <a:extLst>
                  <a:ext uri="{FF2B5EF4-FFF2-40B4-BE49-F238E27FC236}">
                    <a16:creationId xmlns:a16="http://schemas.microsoft.com/office/drawing/2014/main" id="{65D9B1AB-3AB8-4A03-9537-1B9FCB0D5F90}"/>
                  </a:ext>
                </a:extLst>
              </p:cNvPr>
              <p:cNvSpPr>
                <a:spLocks noGrp="1" noChangeArrowheads="1"/>
              </p:cNvSpPr>
              <p:nvPr>
                <p:ph type="body" idx="1"/>
              </p:nvPr>
            </p:nvSpPr>
            <p:spPr bwMode="auto">
              <a:xfrm>
                <a:off x="5002823" y="1582614"/>
                <a:ext cx="4739054" cy="585474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70C0"/>
                    </a:solidFill>
                    <a:effectLst/>
                    <a:latin typeface="Calibri" panose="020F0502020204030204" pitchFamily="34" charset="0"/>
                    <a:ea typeface="SimSun" panose="02010600030101010101" pitchFamily="2" charset="-122"/>
                    <a:cs typeface="Times New Roman" panose="02020603050405020304" pitchFamily="18" charset="0"/>
                  </a:rPr>
                  <a:t>Mean:</a:t>
                </a:r>
                <a:endParaRPr kumimoji="0" lang="en-US" altLang="en-US" sz="2000" b="0" i="0" u="none" strike="noStrike" cap="none" normalizeH="0" baseline="0" dirty="0">
                  <a:ln>
                    <a:noFill/>
                  </a:ln>
                  <a:solidFill>
                    <a:srgbClr val="0070C0"/>
                  </a:solidFill>
                  <a:effectLst/>
                </a:endParaRPr>
              </a:p>
              <a:p>
                <a:pPr lvl="0" algn="ctr" defTabSz="914400" eaLnBrk="0" fontAlgn="base" hangingPunct="0">
                  <a:spcBef>
                    <a:spcPct val="0"/>
                  </a:spcBef>
                  <a:spcAft>
                    <a:spcPct val="0"/>
                  </a:spcAft>
                </a:pPr>
                <a:r>
                  <a:rPr lang="en-US" sz="2000" b="0" dirty="0">
                    <a:solidFill>
                      <a:srgbClr val="0070C0"/>
                    </a:solidFill>
                  </a:rPr>
                  <a:t>µ</a:t>
                </a:r>
                <a14:m>
                  <m:oMath xmlns:m="http://schemas.openxmlformats.org/officeDocument/2006/math">
                    <m:r>
                      <a:rPr lang="en-US" sz="2000" b="0" i="1" smtClean="0">
                        <a:solidFill>
                          <a:srgbClr val="0070C0"/>
                        </a:solidFill>
                        <a:latin typeface="Cambria Math" panose="02040503050406030204" pitchFamily="18" charset="0"/>
                      </a:rPr>
                      <m:t>=</m:t>
                    </m:r>
                    <m:f>
                      <m:fPr>
                        <m:ctrlPr>
                          <a:rPr lang="en-US" sz="2000" b="0" i="1" smtClean="0">
                            <a:solidFill>
                              <a:srgbClr val="0070C0"/>
                            </a:solidFill>
                            <a:latin typeface="Cambria Math" panose="02040503050406030204" pitchFamily="18" charset="0"/>
                          </a:rPr>
                        </m:ctrlPr>
                      </m:fPr>
                      <m:num>
                        <m:nary>
                          <m:naryPr>
                            <m:chr m:val="∑"/>
                            <m:subHide m:val="on"/>
                            <m:supHide m:val="on"/>
                            <m:ctrlPr>
                              <a:rPr lang="en-US" sz="2000" b="0" i="1" smtClean="0">
                                <a:solidFill>
                                  <a:srgbClr val="0070C0"/>
                                </a:solidFill>
                                <a:latin typeface="Cambria Math" panose="02040503050406030204" pitchFamily="18" charset="0"/>
                              </a:rPr>
                            </m:ctrlPr>
                          </m:naryPr>
                          <m:sub/>
                          <m:sup/>
                          <m:e>
                            <m:r>
                              <a:rPr lang="en-US" sz="2000" b="0" i="1" smtClean="0">
                                <a:solidFill>
                                  <a:srgbClr val="0070C0"/>
                                </a:solidFill>
                                <a:latin typeface="Cambria Math" panose="02040503050406030204" pitchFamily="18" charset="0"/>
                              </a:rPr>
                              <m:t>𝑥</m:t>
                            </m:r>
                          </m:e>
                        </m:nary>
                      </m:num>
                      <m:den>
                        <m:r>
                          <a:rPr lang="en-US" sz="2000" b="0" i="1" smtClean="0">
                            <a:solidFill>
                              <a:srgbClr val="0070C0"/>
                            </a:solidFill>
                            <a:latin typeface="Cambria Math" panose="02040503050406030204" pitchFamily="18" charset="0"/>
                          </a:rPr>
                          <m:t>𝑁</m:t>
                        </m:r>
                      </m:den>
                    </m:f>
                    <m:r>
                      <a:rPr lang="en-US" sz="2000" b="0" i="1" smtClean="0">
                        <a:solidFill>
                          <a:srgbClr val="0070C0"/>
                        </a:solidFill>
                        <a:latin typeface="Cambria Math" panose="02040503050406030204" pitchFamily="18" charset="0"/>
                      </a:rPr>
                      <m:t>=</m:t>
                    </m:r>
                    <m:f>
                      <m:fPr>
                        <m:ctrlPr>
                          <a:rPr lang="en-US" sz="2000" b="0" i="1" smtClean="0">
                            <a:solidFill>
                              <a:srgbClr val="0070C0"/>
                            </a:solidFill>
                            <a:latin typeface="Cambria Math" panose="02040503050406030204" pitchFamily="18" charset="0"/>
                          </a:rPr>
                        </m:ctrlPr>
                      </m:fPr>
                      <m:num>
                        <m:r>
                          <a:rPr lang="en-US" sz="2000" b="0" i="1" smtClean="0">
                            <a:solidFill>
                              <a:srgbClr val="0070C0"/>
                            </a:solidFill>
                            <a:latin typeface="Cambria Math" panose="02040503050406030204" pitchFamily="18" charset="0"/>
                          </a:rPr>
                          <m:t>33</m:t>
                        </m:r>
                      </m:num>
                      <m:den>
                        <m:r>
                          <a:rPr lang="en-US" sz="2000" b="0" i="1" smtClean="0">
                            <a:solidFill>
                              <a:srgbClr val="0070C0"/>
                            </a:solidFill>
                            <a:latin typeface="Cambria Math" panose="02040503050406030204" pitchFamily="18" charset="0"/>
                          </a:rPr>
                          <m:t>5</m:t>
                        </m:r>
                      </m:den>
                    </m:f>
                    <m:r>
                      <a:rPr lang="en-US" sz="2000" b="0" i="1" smtClean="0">
                        <a:solidFill>
                          <a:srgbClr val="0070C0"/>
                        </a:solidFill>
                        <a:latin typeface="Cambria Math" panose="02040503050406030204" pitchFamily="18" charset="0"/>
                      </a:rPr>
                      <m:t>=6.6</m:t>
                    </m:r>
                  </m:oMath>
                </a14:m>
                <a:endParaRPr lang="en-US" altLang="en-US" sz="2000" dirty="0">
                  <a:solidFill>
                    <a:srgbClr val="0070C0"/>
                  </a:solidFill>
                </a:endParaRPr>
              </a:p>
              <a:p>
                <a:pPr lvl="0" defTabSz="914400" eaLnBrk="0" fontAlgn="base" hangingPunct="0">
                  <a:spcBef>
                    <a:spcPct val="0"/>
                  </a:spcBef>
                  <a:spcAft>
                    <a:spcPct val="0"/>
                  </a:spcAft>
                </a:pPr>
                <a:r>
                  <a:rPr kumimoji="0" lang="en-US" altLang="en-US" sz="2000" b="0" i="0" u="none" strike="noStrike" cap="none" normalizeH="0" baseline="0" dirty="0">
                    <a:ln>
                      <a:noFill/>
                    </a:ln>
                    <a:solidFill>
                      <a:srgbClr val="0070C0"/>
                    </a:solidFill>
                    <a:effectLst/>
                    <a:latin typeface="Calibri" panose="020F0502020204030204" pitchFamily="34" charset="0"/>
                    <a:ea typeface="SimSun" panose="02010600030101010101" pitchFamily="2" charset="-122"/>
                    <a:cs typeface="Times New Roman" panose="02020603050405020304" pitchFamily="18" charset="0"/>
                  </a:rPr>
                  <a:t>Variance:</a:t>
                </a:r>
                <a:endParaRPr kumimoji="0" lang="en-US" altLang="en-US" sz="2000" b="0" i="0" u="none" strike="noStrike" cap="none" normalizeH="0" baseline="0" dirty="0">
                  <a:ln>
                    <a:noFill/>
                  </a:ln>
                  <a:solidFill>
                    <a:srgbClr val="0070C0"/>
                  </a:solidFill>
                  <a:effectLst/>
                </a:endParaRPr>
              </a:p>
              <a:p>
                <a:pPr lvl="0" defTabSz="914400"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sSup>
                        <m:sSupPr>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sSupPr>
                        <m:e>
                          <m:r>
                            <a:rPr lang="en-US" sz="2000" i="1">
                              <a:solidFill>
                                <a:srgbClr val="0070C0"/>
                              </a:solidFill>
                              <a:latin typeface="Cambria Math" panose="02040503050406030204" pitchFamily="18" charset="0"/>
                            </a:rPr>
                            <m:t>𝜎</m:t>
                          </m:r>
                        </m:e>
                        <m:sup>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2</m:t>
                          </m:r>
                        </m:sup>
                      </m:sSup>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m:t>
                      </m:r>
                      <m:f>
                        <m:fPr>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fPr>
                        <m:num>
                          <m:nary>
                            <m:naryPr>
                              <m:chr m:val="∑"/>
                              <m:subHide m:val="on"/>
                              <m:supHide m:val="on"/>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naryPr>
                            <m:sub/>
                            <m:sup/>
                            <m:e>
                              <m:sSup>
                                <m:sSupPr>
                                  <m:ctrlPr>
                                    <a:rPr lang="en-US" sz="2000" i="1">
                                      <a:solidFill>
                                        <a:srgbClr val="0070C0"/>
                                      </a:solidFill>
                                      <a:latin typeface="Cambria Math" panose="02040503050406030204" pitchFamily="18" charset="0"/>
                                    </a:rPr>
                                  </m:ctrlPr>
                                </m:sSupPr>
                                <m:e>
                                  <m:r>
                                    <a:rPr lang="en-US" sz="2000">
                                      <a:solidFill>
                                        <a:srgbClr val="0070C0"/>
                                      </a:solidFill>
                                      <a:latin typeface="Cambria Math" panose="02040503050406030204" pitchFamily="18" charset="0"/>
                                    </a:rPr>
                                    <m:t>(</m:t>
                                  </m:r>
                                  <m:r>
                                    <a:rPr lang="en-US" sz="2000">
                                      <a:solidFill>
                                        <a:srgbClr val="0070C0"/>
                                      </a:solidFill>
                                      <a:latin typeface="Cambria Math" panose="02040503050406030204" pitchFamily="18" charset="0"/>
                                    </a:rPr>
                                    <m:t>𝑥</m:t>
                                  </m:r>
                                  <m:r>
                                    <a:rPr lang="en-US" sz="2000">
                                      <a:solidFill>
                                        <a:srgbClr val="0070C0"/>
                                      </a:solidFill>
                                      <a:latin typeface="Cambria Math" panose="02040503050406030204" pitchFamily="18" charset="0"/>
                                    </a:rPr>
                                    <m:t>−</m:t>
                                  </m:r>
                                  <m:r>
                                    <a:rPr lang="en-US" sz="2000" i="1" smtClean="0">
                                      <a:solidFill>
                                        <a:srgbClr val="0070C0"/>
                                      </a:solidFill>
                                      <a:latin typeface="Cambria Math" panose="02040503050406030204" pitchFamily="18" charset="0"/>
                                    </a:rPr>
                                    <m:t>µ</m:t>
                                  </m:r>
                                  <m:r>
                                    <a:rPr lang="en-US" sz="2000">
                                      <a:solidFill>
                                        <a:srgbClr val="0070C0"/>
                                      </a:solidFill>
                                      <a:latin typeface="Cambria Math" panose="02040503050406030204" pitchFamily="18" charset="0"/>
                                    </a:rPr>
                                    <m:t>)</m:t>
                                  </m:r>
                                </m:e>
                                <m:sup>
                                  <m:r>
                                    <a:rPr lang="en-US" sz="2000">
                                      <a:solidFill>
                                        <a:srgbClr val="0070C0"/>
                                      </a:solidFill>
                                      <a:latin typeface="Cambria Math" panose="02040503050406030204" pitchFamily="18" charset="0"/>
                                    </a:rPr>
                                    <m:t>2</m:t>
                                  </m:r>
                                </m:sup>
                              </m:sSup>
                            </m:e>
                          </m:nary>
                        </m:num>
                        <m:den>
                          <m:r>
                            <a:rPr lang="en-US" sz="2000" b="0" i="1" smtClean="0">
                              <a:solidFill>
                                <a:srgbClr val="0070C0"/>
                              </a:solidFill>
                              <a:latin typeface="Cambria Math" panose="02040503050406030204" pitchFamily="18" charset="0"/>
                            </a:rPr>
                            <m:t>𝑁</m:t>
                          </m:r>
                        </m:den>
                      </m:f>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m:t>
                      </m:r>
                      <m:f>
                        <m:fPr>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fPr>
                        <m:num>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105.2</m:t>
                          </m:r>
                        </m:num>
                        <m:den>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5</m:t>
                          </m:r>
                        </m:den>
                      </m:f>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=21.04</m:t>
                      </m:r>
                    </m:oMath>
                  </m:oMathPara>
                </a14:m>
                <a:endParaRPr kumimoji="0" lang="en-US" altLang="en-US" sz="2000" b="0" i="0" u="none" strike="noStrike" cap="none" normalizeH="0" baseline="0" dirty="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70C0"/>
                    </a:solidFill>
                    <a:effectLst/>
                    <a:latin typeface="Calibri" panose="020F0502020204030204" pitchFamily="34" charset="0"/>
                    <a:ea typeface="SimSun" panose="02010600030101010101" pitchFamily="2" charset="-122"/>
                    <a:cs typeface="Times New Roman" panose="02020603050405020304" pitchFamily="18" charset="0"/>
                  </a:rPr>
                  <a:t> Standard Deviation:</a:t>
                </a:r>
                <a:endParaRPr lang="en-US" altLang="en-US" sz="2000" dirty="0">
                  <a:solidFill>
                    <a:srgbClr val="0070C0"/>
                  </a:solidFill>
                </a:endParaRPr>
              </a:p>
              <a:p>
                <a:pPr lvl="0" defTabSz="914400" eaLnBrk="0" fontAlgn="base" hangingPunct="0">
                  <a:spcBef>
                    <a:spcPct val="0"/>
                  </a:spcBef>
                  <a:spcAft>
                    <a:spcPct val="0"/>
                  </a:spcAft>
                  <a:buClrTx/>
                  <a:buSzTx/>
                </a:pPr>
                <a14:m>
                  <m:oMathPara xmlns:m="http://schemas.openxmlformats.org/officeDocument/2006/math">
                    <m:oMathParaPr>
                      <m:jc m:val="centerGroup"/>
                    </m:oMathParaPr>
                    <m:oMath xmlns:m="http://schemas.openxmlformats.org/officeDocument/2006/math">
                      <m:r>
                        <a:rPr lang="en-US" sz="2000" i="1">
                          <a:solidFill>
                            <a:srgbClr val="0070C0"/>
                          </a:solidFill>
                          <a:latin typeface="Cambria Math" panose="02040503050406030204" pitchFamily="18" charset="0"/>
                        </a:rPr>
                        <m:t>𝜎</m:t>
                      </m:r>
                      <m:r>
                        <a:rPr lang="en-US" sz="2000" i="1">
                          <a:solidFill>
                            <a:srgbClr val="0070C0"/>
                          </a:solidFill>
                          <a:latin typeface="Cambria Math" panose="02040503050406030204" pitchFamily="18" charset="0"/>
                        </a:rPr>
                        <m:t> =</m:t>
                      </m:r>
                      <m:rad>
                        <m:radPr>
                          <m:degHide m:val="on"/>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radPr>
                        <m:deg/>
                        <m:e>
                          <m:sSup>
                            <m:sSupPr>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sSupPr>
                            <m:e>
                              <m:r>
                                <a:rPr lang="en-US" sz="2000" i="1">
                                  <a:solidFill>
                                    <a:srgbClr val="0070C0"/>
                                  </a:solidFill>
                                  <a:latin typeface="Cambria Math" panose="02040503050406030204" pitchFamily="18" charset="0"/>
                                </a:rPr>
                                <m:t>𝜎</m:t>
                              </m:r>
                            </m:e>
                            <m:sup>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2</m:t>
                              </m:r>
                            </m:sup>
                          </m:sSup>
                        </m:e>
                      </m:rad>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m:t>
                      </m:r>
                      <m:rad>
                        <m:radPr>
                          <m:degHide m:val="on"/>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radPr>
                        <m:deg/>
                        <m:e>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21.04</m:t>
                          </m:r>
                        </m:e>
                      </m:rad>
                      <m:r>
                        <a:rPr kumimoji="0" lang="en-US" altLang="en-US" sz="2000" b="0" i="1" u="none" strike="noStrike" cap="none" normalizeH="0" baseline="0" smtClean="0">
                          <a:ln>
                            <a:noFill/>
                          </a:ln>
                          <a:solidFill>
                            <a:srgbClr val="0070C0"/>
                          </a:solidFill>
                          <a:effectLst/>
                          <a:latin typeface="Cambria Math" panose="02040503050406030204" pitchFamily="18" charset="0"/>
                          <a:ea typeface="Cambria Math" panose="02040503050406030204" pitchFamily="18" charset="0"/>
                          <a:cs typeface="Times New Roman" panose="02020603050405020304" pitchFamily="18" charset="0"/>
                        </a:rPr>
                        <m:t>≈4.59</m:t>
                      </m:r>
                    </m:oMath>
                  </m:oMathPara>
                </a14:m>
                <a:endParaRPr kumimoji="0" lang="en-US" altLang="en-US" sz="2000" b="0" i="0" u="none" strike="noStrike" cap="none" normalizeH="0" baseline="0" dirty="0">
                  <a:ln>
                    <a:noFill/>
                  </a:ln>
                  <a:solidFill>
                    <a:srgbClr val="0070C0"/>
                  </a:solidFill>
                  <a:effectLst/>
                </a:endParaRPr>
              </a:p>
              <a:p>
                <a:pPr lvl="0" defTabSz="914400">
                  <a:tabLst/>
                </a:pPr>
                <a:r>
                  <a:rPr lang="en-US" altLang="en-US" sz="2000" dirty="0">
                    <a:solidFill>
                      <a:srgbClr val="0070C0"/>
                    </a:solidFill>
                    <a:latin typeface="Calibri" panose="020F0502020204030204" pitchFamily="34" charset="0"/>
                    <a:ea typeface="SimSun" panose="02010600030101010101" pitchFamily="2" charset="-122"/>
                    <a:cs typeface="Times New Roman" panose="02020603050405020304" pitchFamily="18" charset="0"/>
                  </a:rPr>
                  <a:t>Usual Region:</a:t>
                </a:r>
                <a:endParaRPr lang="en-US" altLang="en-US" sz="2000" dirty="0">
                  <a:solidFill>
                    <a:srgbClr val="0070C0"/>
                  </a:solidFill>
                </a:endParaRPr>
              </a:p>
              <a:p>
                <a:pPr lvl="0" algn="ctr" defTabSz="914400">
                  <a:tabLst/>
                </a:pPr>
                <a:r>
                  <a:rPr lang="en-US" altLang="en-US" sz="2000" i="1" dirty="0">
                    <a:solidFill>
                      <a:srgbClr val="0070C0"/>
                    </a:solidFill>
                    <a:latin typeface="Cambria Math" panose="02040503050406030204" pitchFamily="18" charset="0"/>
                    <a:ea typeface="SimSun" panose="02010600030101010101" pitchFamily="2" charset="-122"/>
                    <a:cs typeface="Times New Roman" panose="02020603050405020304" pitchFamily="18" charset="0"/>
                  </a:rPr>
                  <a:t>(</a:t>
                </a:r>
                <a:r>
                  <a:rPr lang="en-US" sz="2000" dirty="0">
                    <a:solidFill>
                      <a:srgbClr val="0070C0"/>
                    </a:solidFill>
                  </a:rPr>
                  <a:t>µ </a:t>
                </a:r>
                <a:r>
                  <a:rPr lang="en-US" altLang="en-US" sz="2000" i="1" dirty="0">
                    <a:solidFill>
                      <a:srgbClr val="0070C0"/>
                    </a:solidFill>
                    <a:latin typeface="Cambria Math" panose="02040503050406030204" pitchFamily="18" charset="0"/>
                    <a:ea typeface="SimSun" panose="02010600030101010101" pitchFamily="2" charset="-122"/>
                    <a:cs typeface="Times New Roman" panose="02020603050405020304" pitchFamily="18" charset="0"/>
                  </a:rPr>
                  <a:t>-2</a:t>
                </a:r>
                <a:r>
                  <a:rPr lang="en-US" sz="2000" dirty="0">
                    <a:solidFill>
                      <a:srgbClr val="0070C0"/>
                    </a:solidFill>
                  </a:rPr>
                  <a:t> </a:t>
                </a:r>
                <a14:m>
                  <m:oMath xmlns:m="http://schemas.openxmlformats.org/officeDocument/2006/math">
                    <m:r>
                      <a:rPr lang="en-US" sz="2000" i="1">
                        <a:solidFill>
                          <a:srgbClr val="0070C0"/>
                        </a:solidFill>
                        <a:latin typeface="Cambria Math" panose="02040503050406030204" pitchFamily="18" charset="0"/>
                      </a:rPr>
                      <m:t>𝜎</m:t>
                    </m:r>
                  </m:oMath>
                </a14:m>
                <a:r>
                  <a:rPr lang="en-US" altLang="en-US" sz="2000" i="1" dirty="0">
                    <a:solidFill>
                      <a:srgbClr val="0070C0"/>
                    </a:solidFill>
                    <a:latin typeface="Cambria Math" panose="02040503050406030204" pitchFamily="18" charset="0"/>
                    <a:ea typeface="SimSun" panose="02010600030101010101" pitchFamily="2" charset="-122"/>
                    <a:cs typeface="Times New Roman" panose="02020603050405020304" pitchFamily="18" charset="0"/>
                  </a:rPr>
                  <a:t>,</a:t>
                </a:r>
                <a:r>
                  <a:rPr lang="en-US" sz="2000" dirty="0">
                    <a:solidFill>
                      <a:srgbClr val="0070C0"/>
                    </a:solidFill>
                  </a:rPr>
                  <a:t> µ </a:t>
                </a:r>
                <a:r>
                  <a:rPr lang="en-US" altLang="en-US" sz="2000" i="1" dirty="0">
                    <a:solidFill>
                      <a:srgbClr val="0070C0"/>
                    </a:solidFill>
                    <a:latin typeface="Cambria Math" panose="02040503050406030204" pitchFamily="18" charset="0"/>
                    <a:ea typeface="SimSun" panose="02010600030101010101" pitchFamily="2" charset="-122"/>
                    <a:cs typeface="Times New Roman" panose="02020603050405020304" pitchFamily="18" charset="0"/>
                  </a:rPr>
                  <a:t>+2</a:t>
                </a:r>
                <a:r>
                  <a:rPr lang="en-US" sz="2000" dirty="0">
                    <a:solidFill>
                      <a:srgbClr val="0070C0"/>
                    </a:solidFill>
                  </a:rPr>
                  <a:t> </a:t>
                </a:r>
                <a14:m>
                  <m:oMath xmlns:m="http://schemas.openxmlformats.org/officeDocument/2006/math">
                    <m:r>
                      <a:rPr lang="en-US" sz="2000" i="1">
                        <a:solidFill>
                          <a:srgbClr val="0070C0"/>
                        </a:solidFill>
                        <a:latin typeface="Cambria Math" panose="02040503050406030204" pitchFamily="18" charset="0"/>
                      </a:rPr>
                      <m:t>𝜎</m:t>
                    </m:r>
                  </m:oMath>
                </a14:m>
                <a:r>
                  <a:rPr lang="en-US" altLang="en-US" sz="2000" i="1" dirty="0">
                    <a:solidFill>
                      <a:srgbClr val="0070C0"/>
                    </a:solidFill>
                    <a:latin typeface="Cambria Math" panose="02040503050406030204" pitchFamily="18" charset="0"/>
                    <a:ea typeface="SimSun" panose="02010600030101010101" pitchFamily="2" charset="-122"/>
                    <a:cs typeface="Times New Roman" panose="02020603050405020304" pitchFamily="18" charset="0"/>
                  </a:rPr>
                  <a:t>)</a:t>
                </a:r>
                <a:endParaRPr lang="en-US" altLang="en-US" sz="2000" dirty="0">
                  <a:solidFill>
                    <a:srgbClr val="0070C0"/>
                  </a:solidFill>
                </a:endParaRPr>
              </a:p>
              <a:p>
                <a:pPr lvl="0" algn="ctr" defTabSz="914400">
                  <a:tabLst/>
                </a:pPr>
                <a:r>
                  <a:rPr lang="en-US" altLang="en-US" sz="2000" i="1" dirty="0">
                    <a:solidFill>
                      <a:srgbClr val="0070C0"/>
                    </a:solidFill>
                    <a:latin typeface="Cambria Math" panose="02040503050406030204" pitchFamily="18" charset="0"/>
                    <a:ea typeface="SimSun" panose="02010600030101010101" pitchFamily="2" charset="-122"/>
                    <a:cs typeface="Times New Roman" panose="02020603050405020304" pitchFamily="18" charset="0"/>
                  </a:rPr>
                  <a:t>(6.6-2*4.59, 6.6+2*4.59)</a:t>
                </a:r>
                <a:endParaRPr lang="en-US" altLang="en-US" sz="2000" dirty="0">
                  <a:solidFill>
                    <a:srgbClr val="0070C0"/>
                  </a:solidFill>
                </a:endParaRPr>
              </a:p>
              <a:p>
                <a:pPr lvl="0" algn="ctr" defTabSz="914400">
                  <a:tabLst/>
                </a:pPr>
                <a:r>
                  <a:rPr lang="en-US" altLang="en-US" sz="2000" i="1" dirty="0">
                    <a:solidFill>
                      <a:srgbClr val="0070C0"/>
                    </a:solidFill>
                    <a:latin typeface="Cambria Math" panose="02040503050406030204" pitchFamily="18" charset="0"/>
                    <a:ea typeface="SimSun" panose="02010600030101010101" pitchFamily="2" charset="-122"/>
                    <a:cs typeface="Times New Roman" panose="02020603050405020304" pitchFamily="18" charset="0"/>
                  </a:rPr>
                  <a:t>(-2.58, 15.78)</a:t>
                </a:r>
              </a:p>
              <a:p>
                <a:pPr lvl="0" defTabSz="914400">
                  <a:tabLst/>
                </a:pPr>
                <a:r>
                  <a:rPr lang="en-US" altLang="zh-CN" sz="2000" dirty="0">
                    <a:solidFill>
                      <a:srgbClr val="0070C0"/>
                    </a:solidFill>
                    <a:latin typeface="Calibri" panose="020F0502020204030204" pitchFamily="34" charset="0"/>
                    <a:ea typeface="SimSun" panose="02010600030101010101" pitchFamily="2" charset="-122"/>
                    <a:cs typeface="Calibri" panose="020F0502020204030204" pitchFamily="34" charset="0"/>
                  </a:rPr>
                  <a:t> There are not any unusual value since all values in the data set are in the usual region</a:t>
                </a:r>
                <a:r>
                  <a:rPr lang="en-US" altLang="zh-CN" sz="2000" dirty="0">
                    <a:solidFill>
                      <a:srgbClr val="00B0F0"/>
                    </a:solidFill>
                    <a:latin typeface="Calibri" panose="020F0502020204030204" pitchFamily="34" charset="0"/>
                    <a:ea typeface="SimSun" panose="02010600030101010101" pitchFamily="2" charset="-122"/>
                    <a:cs typeface="Calibri" panose="020F0502020204030204" pitchFamily="34" charset="0"/>
                  </a:rPr>
                  <a:t>. </a:t>
                </a:r>
                <a:endParaRPr lang="en-US" altLang="zh-CN" sz="2000" dirty="0">
                  <a:solidFill>
                    <a:srgbClr val="00B0F0"/>
                  </a:solidFill>
                </a:endParaRPr>
              </a:p>
              <a:p>
                <a:pPr lvl="0" defTabSz="914400" eaLnBrk="0" fontAlgn="base" hangingPunct="0">
                  <a:spcBef>
                    <a:spcPct val="0"/>
                  </a:spcBef>
                  <a:spcAft>
                    <a:spcPct val="0"/>
                  </a:spcAft>
                  <a:buClrTx/>
                  <a:buSzTx/>
                </a:pPr>
                <a:endParaRPr lang="en-US" altLang="en-US" sz="2000" dirty="0">
                  <a:solidFill>
                    <a:srgbClr val="00B0F0"/>
                  </a:solidFill>
                </a:endParaRPr>
              </a:p>
              <a:p>
                <a:pPr lvl="0" defTabSz="914400" eaLnBrk="0" fontAlgn="base" hangingPunct="0">
                  <a:spcBef>
                    <a:spcPct val="0"/>
                  </a:spcBef>
                  <a:spcAft>
                    <a:spcPct val="0"/>
                  </a:spcAft>
                  <a:buClrTx/>
                  <a:buSzTx/>
                </a:pPr>
                <a:endParaRPr kumimoji="0" lang="en-US" altLang="en-US" sz="2000" b="0" i="0" u="none" strike="noStrike" cap="none" normalizeH="0" baseline="0" dirty="0">
                  <a:ln>
                    <a:noFill/>
                  </a:ln>
                  <a:solidFill>
                    <a:srgbClr val="00B0F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mc:Choice>
        <mc:Fallback xmlns="">
          <p:sp>
            <p:nvSpPr>
              <p:cNvPr id="6" name="Text Placeholder 5">
                <a:extLst>
                  <a:ext uri="{FF2B5EF4-FFF2-40B4-BE49-F238E27FC236}">
                    <a16:creationId xmlns:a16="http://schemas.microsoft.com/office/drawing/2014/main" id="{65D9B1AB-3AB8-4A03-9537-1B9FCB0D5F90}"/>
                  </a:ext>
                </a:extLst>
              </p:cNvPr>
              <p:cNvSpPr>
                <a:spLocks noGrp="1" noRot="1" noChangeAspect="1" noMove="1" noResize="1" noEditPoints="1" noAdjustHandles="1" noChangeArrowheads="1" noChangeShapeType="1" noTextEdit="1"/>
              </p:cNvSpPr>
              <p:nvPr>
                <p:ph type="body" idx="1"/>
              </p:nvPr>
            </p:nvSpPr>
            <p:spPr bwMode="auto">
              <a:xfrm>
                <a:off x="5002823" y="1582614"/>
                <a:ext cx="4739054" cy="5854744"/>
              </a:xfrm>
              <a:prstGeom prst="rect">
                <a:avLst/>
              </a:prstGeom>
              <a:blipFill>
                <a:blip r:embed="rId3"/>
                <a:stretch>
                  <a:fillRect l="-1416" t="-104" r="-373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158030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0462-E264-4DFF-AD61-0A56D5F4B34A}"/>
              </a:ext>
            </a:extLst>
          </p:cNvPr>
          <p:cNvSpPr>
            <a:spLocks noGrp="1"/>
          </p:cNvSpPr>
          <p:nvPr>
            <p:ph type="ctrTitle"/>
          </p:nvPr>
        </p:nvSpPr>
        <p:spPr>
          <a:xfrm>
            <a:off x="1155375" y="215250"/>
            <a:ext cx="7766936" cy="1646302"/>
          </a:xfrm>
        </p:spPr>
        <p:txBody>
          <a:bodyPr/>
          <a:lstStyle/>
          <a:p>
            <a:pPr algn="l"/>
            <a:r>
              <a:rPr lang="en-US" dirty="0"/>
              <a:t>Example</a:t>
            </a:r>
          </a:p>
        </p:txBody>
      </p:sp>
      <p:sp>
        <p:nvSpPr>
          <p:cNvPr id="3" name="Subtitle 2">
            <a:extLst>
              <a:ext uri="{FF2B5EF4-FFF2-40B4-BE49-F238E27FC236}">
                <a16:creationId xmlns:a16="http://schemas.microsoft.com/office/drawing/2014/main" id="{B0116BC0-0E55-4E9D-81F8-BDD1A2566E7F}"/>
              </a:ext>
            </a:extLst>
          </p:cNvPr>
          <p:cNvSpPr>
            <a:spLocks noGrp="1"/>
          </p:cNvSpPr>
          <p:nvPr>
            <p:ph type="subTitle" idx="1"/>
          </p:nvPr>
        </p:nvSpPr>
        <p:spPr>
          <a:xfrm>
            <a:off x="1507067" y="2347546"/>
            <a:ext cx="7766936" cy="3059584"/>
          </a:xfrm>
        </p:spPr>
        <p:txBody>
          <a:bodyPr/>
          <a:lstStyle/>
          <a:p>
            <a:pPr algn="l"/>
            <a:r>
              <a:rPr lang="en-US" dirty="0">
                <a:solidFill>
                  <a:srgbClr val="0070C0"/>
                </a:solidFill>
              </a:rPr>
              <a:t>	</a:t>
            </a:r>
            <a:r>
              <a:rPr lang="en-US" sz="2800" dirty="0">
                <a:solidFill>
                  <a:srgbClr val="0070C0"/>
                </a:solidFill>
              </a:rPr>
              <a:t>A random</a:t>
            </a:r>
            <a:r>
              <a:rPr lang="en-US" sz="2800" b="1" u="sng" dirty="0">
                <a:solidFill>
                  <a:srgbClr val="0070C0"/>
                </a:solidFill>
              </a:rPr>
              <a:t> sample </a:t>
            </a:r>
            <a:r>
              <a:rPr lang="en-US" sz="2800" dirty="0">
                <a:solidFill>
                  <a:srgbClr val="0070C0"/>
                </a:solidFill>
              </a:rPr>
              <a:t>of 10 American college students reported sleeping 3, 12, 7, 8, 6, 5, 6, 4, 5, 9 hours, respectively. What are the sample mean, variance, and standard deviation? Which are unusual values?</a:t>
            </a:r>
          </a:p>
        </p:txBody>
      </p:sp>
    </p:spTree>
    <p:extLst>
      <p:ext uri="{BB962C8B-B14F-4D97-AF65-F5344CB8AC3E}">
        <p14:creationId xmlns:p14="http://schemas.microsoft.com/office/powerpoint/2010/main" val="3642172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A97C0-4306-4D56-A0AA-275AA08D916F}"/>
              </a:ext>
            </a:extLst>
          </p:cNvPr>
          <p:cNvSpPr>
            <a:spLocks noGrp="1"/>
          </p:cNvSpPr>
          <p:nvPr>
            <p:ph type="ctrTitle"/>
          </p:nvPr>
        </p:nvSpPr>
        <p:spPr>
          <a:xfrm>
            <a:off x="1234505" y="320757"/>
            <a:ext cx="2774787" cy="892581"/>
          </a:xfrm>
        </p:spPr>
        <p:txBody>
          <a:bodyPr/>
          <a:lstStyle/>
          <a:p>
            <a:pPr algn="l"/>
            <a:r>
              <a:rPr lang="en-US" dirty="0"/>
              <a:t>Solution</a:t>
            </a:r>
          </a:p>
        </p:txBody>
      </p:sp>
      <p:sp>
        <p:nvSpPr>
          <p:cNvPr id="3" name="Subtitle 2">
            <a:extLst>
              <a:ext uri="{FF2B5EF4-FFF2-40B4-BE49-F238E27FC236}">
                <a16:creationId xmlns:a16="http://schemas.microsoft.com/office/drawing/2014/main" id="{44CECBD6-3BC1-48C2-A441-85EF99389495}"/>
              </a:ext>
            </a:extLst>
          </p:cNvPr>
          <p:cNvSpPr>
            <a:spLocks noGrp="1"/>
          </p:cNvSpPr>
          <p:nvPr>
            <p:ph type="subTitle" idx="1"/>
          </p:nvPr>
        </p:nvSpPr>
        <p:spPr>
          <a:xfrm>
            <a:off x="747346" y="1213338"/>
            <a:ext cx="8526657" cy="5521569"/>
          </a:xfrm>
        </p:spPr>
        <p:txBody>
          <a:bodyPr/>
          <a:lstStyle/>
          <a:p>
            <a:pPr algn="l"/>
            <a:endParaRPr lang="en-US" dirty="0"/>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53C96E96-F5CA-4300-B5D9-10D30327FC1E}"/>
                  </a:ext>
                </a:extLst>
              </p:cNvPr>
              <p:cNvGraphicFramePr>
                <a:graphicFrameLocks noGrp="1"/>
              </p:cNvGraphicFramePr>
              <p:nvPr>
                <p:extLst>
                  <p:ext uri="{D42A27DB-BD31-4B8C-83A1-F6EECF244321}">
                    <p14:modId xmlns:p14="http://schemas.microsoft.com/office/powerpoint/2010/main" val="4285036495"/>
                  </p:ext>
                </p:extLst>
              </p:nvPr>
            </p:nvGraphicFramePr>
            <p:xfrm>
              <a:off x="747346" y="1213338"/>
              <a:ext cx="3330877" cy="5521571"/>
            </p:xfrm>
            <a:graphic>
              <a:graphicData uri="http://schemas.openxmlformats.org/drawingml/2006/table">
                <a:tbl>
                  <a:tblPr>
                    <a:tableStyleId>{5C22544A-7EE6-4342-B048-85BDC9FD1C3A}</a:tableStyleId>
                  </a:tblPr>
                  <a:tblGrid>
                    <a:gridCol w="952580">
                      <a:extLst>
                        <a:ext uri="{9D8B030D-6E8A-4147-A177-3AD203B41FA5}">
                          <a16:colId xmlns:a16="http://schemas.microsoft.com/office/drawing/2014/main" val="3857108608"/>
                        </a:ext>
                      </a:extLst>
                    </a:gridCol>
                    <a:gridCol w="899329">
                      <a:extLst>
                        <a:ext uri="{9D8B030D-6E8A-4147-A177-3AD203B41FA5}">
                          <a16:colId xmlns:a16="http://schemas.microsoft.com/office/drawing/2014/main" val="838360137"/>
                        </a:ext>
                      </a:extLst>
                    </a:gridCol>
                    <a:gridCol w="1478968">
                      <a:extLst>
                        <a:ext uri="{9D8B030D-6E8A-4147-A177-3AD203B41FA5}">
                          <a16:colId xmlns:a16="http://schemas.microsoft.com/office/drawing/2014/main" val="4247908845"/>
                        </a:ext>
                      </a:extLst>
                    </a:gridCol>
                  </a:tblGrid>
                  <a:tr h="400778">
                    <a:tc>
                      <a:txBody>
                        <a:bodyPr/>
                        <a:lstStyle/>
                        <a:p>
                          <a:pPr marL="0" marR="0" algn="l">
                            <a:lnSpc>
                              <a:spcPct val="107000"/>
                            </a:lnSpc>
                            <a:spcBef>
                              <a:spcPts val="0"/>
                            </a:spcBef>
                            <a:spcAft>
                              <a:spcPts val="800"/>
                            </a:spcAft>
                          </a:pPr>
                          <a:r>
                            <a:rPr lang="en-US" sz="1300" dirty="0">
                              <a:effectLst/>
                            </a:rPr>
                            <a:t>x</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r>
                                  <a:rPr lang="en-US" sz="1300">
                                    <a:effectLst/>
                                    <a:latin typeface="Cambria Math" panose="02040503050406030204" pitchFamily="18" charset="0"/>
                                  </a:rPr>
                                  <m:t>|</m:t>
                                </m:r>
                                <m:r>
                                  <a:rPr lang="en-US" sz="1300">
                                    <a:effectLst/>
                                    <a:latin typeface="Cambria Math" panose="02040503050406030204" pitchFamily="18" charset="0"/>
                                  </a:rPr>
                                  <m:t>𝑥</m:t>
                                </m:r>
                                <m:r>
                                  <a:rPr lang="en-US" sz="1300">
                                    <a:effectLst/>
                                    <a:latin typeface="Cambria Math" panose="02040503050406030204" pitchFamily="18" charset="0"/>
                                  </a:rPr>
                                  <m:t>−</m:t>
                                </m:r>
                                <m:acc>
                                  <m:accPr>
                                    <m:chr m:val="̅"/>
                                    <m:ctrlPr>
                                      <a:rPr lang="en-US" sz="1300" i="1">
                                        <a:effectLst/>
                                        <a:latin typeface="Cambria Math" panose="02040503050406030204" pitchFamily="18" charset="0"/>
                                      </a:rPr>
                                    </m:ctrlPr>
                                  </m:accPr>
                                  <m:e>
                                    <m:r>
                                      <a:rPr lang="en-US" sz="1300">
                                        <a:effectLst/>
                                        <a:latin typeface="Cambria Math" panose="02040503050406030204" pitchFamily="18" charset="0"/>
                                      </a:rPr>
                                      <m:t>𝑥</m:t>
                                    </m:r>
                                  </m:e>
                                </m:acc>
                                <m:r>
                                  <a:rPr lang="en-US" sz="1300">
                                    <a:effectLst/>
                                    <a:latin typeface="Cambria Math" panose="02040503050406030204" pitchFamily="18" charset="0"/>
                                  </a:rPr>
                                  <m:t>|</m:t>
                                </m:r>
                              </m:oMath>
                            </m:oMathPara>
                          </a14:m>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300" i="1">
                                        <a:effectLst/>
                                        <a:latin typeface="Cambria Math" panose="02040503050406030204" pitchFamily="18" charset="0"/>
                                      </a:rPr>
                                    </m:ctrlPr>
                                  </m:sSupPr>
                                  <m:e>
                                    <m:r>
                                      <a:rPr lang="en-US" sz="1300">
                                        <a:effectLst/>
                                        <a:latin typeface="Cambria Math" panose="02040503050406030204" pitchFamily="18" charset="0"/>
                                      </a:rPr>
                                      <m:t>(</m:t>
                                    </m:r>
                                    <m:r>
                                      <a:rPr lang="en-US" sz="1300">
                                        <a:effectLst/>
                                        <a:latin typeface="Cambria Math" panose="02040503050406030204" pitchFamily="18" charset="0"/>
                                      </a:rPr>
                                      <m:t>𝑥</m:t>
                                    </m:r>
                                    <m:r>
                                      <a:rPr lang="en-US" sz="1300">
                                        <a:effectLst/>
                                        <a:latin typeface="Cambria Math" panose="02040503050406030204" pitchFamily="18" charset="0"/>
                                      </a:rPr>
                                      <m:t>−</m:t>
                                    </m:r>
                                    <m:acc>
                                      <m:accPr>
                                        <m:chr m:val="̅"/>
                                        <m:ctrlPr>
                                          <a:rPr lang="en-US" sz="1300" i="1">
                                            <a:effectLst/>
                                            <a:latin typeface="Cambria Math" panose="02040503050406030204" pitchFamily="18" charset="0"/>
                                          </a:rPr>
                                        </m:ctrlPr>
                                      </m:accPr>
                                      <m:e>
                                        <m:r>
                                          <a:rPr lang="en-US" sz="1300">
                                            <a:effectLst/>
                                            <a:latin typeface="Cambria Math" panose="02040503050406030204" pitchFamily="18" charset="0"/>
                                          </a:rPr>
                                          <m:t>𝑥</m:t>
                                        </m:r>
                                      </m:e>
                                    </m:acc>
                                    <m:r>
                                      <a:rPr lang="en-US" sz="1300">
                                        <a:effectLst/>
                                        <a:latin typeface="Cambria Math" panose="02040503050406030204" pitchFamily="18" charset="0"/>
                                      </a:rPr>
                                      <m:t>)</m:t>
                                    </m:r>
                                  </m:e>
                                  <m:sup>
                                    <m:r>
                                      <a:rPr lang="en-US" sz="1300">
                                        <a:effectLst/>
                                        <a:latin typeface="Cambria Math" panose="02040503050406030204" pitchFamily="18" charset="0"/>
                                      </a:rPr>
                                      <m:t>2</m:t>
                                    </m:r>
                                  </m:sup>
                                </m:sSup>
                              </m:oMath>
                            </m:oMathPara>
                          </a14:m>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578647462"/>
                      </a:ext>
                    </a:extLst>
                  </a:tr>
                  <a:tr h="444493">
                    <a:tc>
                      <a:txBody>
                        <a:bodyPr/>
                        <a:lstStyle/>
                        <a:p>
                          <a:pPr marL="0" marR="0" algn="l">
                            <a:lnSpc>
                              <a:spcPct val="107000"/>
                            </a:lnSpc>
                            <a:spcBef>
                              <a:spcPts val="0"/>
                            </a:spcBef>
                            <a:spcAft>
                              <a:spcPts val="800"/>
                            </a:spcAft>
                          </a:pPr>
                          <a:r>
                            <a:rPr lang="en-US" sz="1300">
                              <a:effectLst/>
                            </a:rPr>
                            <a:t> 3</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3.5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12.25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2038107332"/>
                      </a:ext>
                    </a:extLst>
                  </a:tr>
                  <a:tr h="429677">
                    <a:tc>
                      <a:txBody>
                        <a:bodyPr/>
                        <a:lstStyle/>
                        <a:p>
                          <a:pPr marL="0" marR="0" algn="l">
                            <a:lnSpc>
                              <a:spcPct val="107000"/>
                            </a:lnSpc>
                            <a:spcBef>
                              <a:spcPts val="0"/>
                            </a:spcBef>
                            <a:spcAft>
                              <a:spcPts val="800"/>
                            </a:spcAft>
                          </a:pPr>
                          <a:r>
                            <a:rPr lang="en-US" sz="1300">
                              <a:effectLst/>
                            </a:rPr>
                            <a:t>12</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5.5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30.25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2543117352"/>
                      </a:ext>
                    </a:extLst>
                  </a:tr>
                  <a:tr h="488941">
                    <a:tc>
                      <a:txBody>
                        <a:bodyPr/>
                        <a:lstStyle/>
                        <a:p>
                          <a:pPr marL="0" marR="0" algn="l">
                            <a:lnSpc>
                              <a:spcPct val="107000"/>
                            </a:lnSpc>
                            <a:spcBef>
                              <a:spcPts val="0"/>
                            </a:spcBef>
                            <a:spcAft>
                              <a:spcPts val="800"/>
                            </a:spcAft>
                          </a:pPr>
                          <a:r>
                            <a:rPr lang="en-US" sz="1300">
                              <a:effectLst/>
                            </a:rPr>
                            <a:t>7</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0.5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0.25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2370627347"/>
                      </a:ext>
                    </a:extLst>
                  </a:tr>
                  <a:tr h="474125">
                    <a:tc>
                      <a:txBody>
                        <a:bodyPr/>
                        <a:lstStyle/>
                        <a:p>
                          <a:pPr marL="0" marR="0" algn="l">
                            <a:lnSpc>
                              <a:spcPct val="107000"/>
                            </a:lnSpc>
                            <a:spcBef>
                              <a:spcPts val="0"/>
                            </a:spcBef>
                            <a:spcAft>
                              <a:spcPts val="800"/>
                            </a:spcAft>
                          </a:pPr>
                          <a:r>
                            <a:rPr lang="en-US" sz="1300">
                              <a:effectLst/>
                            </a:rPr>
                            <a:t>8</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1.5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2.25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367884108"/>
                      </a:ext>
                    </a:extLst>
                  </a:tr>
                  <a:tr h="535112">
                    <a:tc>
                      <a:txBody>
                        <a:bodyPr/>
                        <a:lstStyle/>
                        <a:p>
                          <a:pPr marL="0" marR="0" algn="l">
                            <a:lnSpc>
                              <a:spcPct val="107000"/>
                            </a:lnSpc>
                            <a:spcBef>
                              <a:spcPts val="0"/>
                            </a:spcBef>
                            <a:spcAft>
                              <a:spcPts val="800"/>
                            </a:spcAft>
                          </a:pPr>
                          <a:r>
                            <a:rPr lang="en-US" sz="1300">
                              <a:effectLst/>
                            </a:rPr>
                            <a:t>6</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0.5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0.25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387729678"/>
                      </a:ext>
                    </a:extLst>
                  </a:tr>
                  <a:tr h="437084">
                    <a:tc>
                      <a:txBody>
                        <a:bodyPr/>
                        <a:lstStyle/>
                        <a:p>
                          <a:pPr marL="0" marR="0" algn="l">
                            <a:lnSpc>
                              <a:spcPct val="107000"/>
                            </a:lnSpc>
                            <a:spcBef>
                              <a:spcPts val="0"/>
                            </a:spcBef>
                            <a:spcAft>
                              <a:spcPts val="800"/>
                            </a:spcAft>
                          </a:pPr>
                          <a:r>
                            <a:rPr lang="en-US" sz="1300">
                              <a:effectLst/>
                            </a:rPr>
                            <a:t>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1.5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2.25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2625181283"/>
                      </a:ext>
                    </a:extLst>
                  </a:tr>
                  <a:tr h="451900">
                    <a:tc>
                      <a:txBody>
                        <a:bodyPr/>
                        <a:lstStyle/>
                        <a:p>
                          <a:pPr marL="0" marR="0" algn="l">
                            <a:lnSpc>
                              <a:spcPct val="107000"/>
                            </a:lnSpc>
                            <a:spcBef>
                              <a:spcPts val="0"/>
                            </a:spcBef>
                            <a:spcAft>
                              <a:spcPts val="800"/>
                            </a:spcAft>
                          </a:pPr>
                          <a:r>
                            <a:rPr lang="en-US" sz="1300">
                              <a:effectLst/>
                            </a:rPr>
                            <a:t>6</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0.5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0.25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667908677"/>
                      </a:ext>
                    </a:extLst>
                  </a:tr>
                  <a:tr h="385226">
                    <a:tc>
                      <a:txBody>
                        <a:bodyPr/>
                        <a:lstStyle/>
                        <a:p>
                          <a:pPr marL="0" marR="0" algn="l">
                            <a:lnSpc>
                              <a:spcPct val="107000"/>
                            </a:lnSpc>
                            <a:spcBef>
                              <a:spcPts val="0"/>
                            </a:spcBef>
                            <a:spcAft>
                              <a:spcPts val="800"/>
                            </a:spcAft>
                          </a:pPr>
                          <a:r>
                            <a:rPr lang="en-US" sz="1300">
                              <a:effectLst/>
                            </a:rPr>
                            <a:t>4</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6.25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3159407249"/>
                      </a:ext>
                    </a:extLst>
                  </a:tr>
                  <a:tr h="385226">
                    <a:tc>
                      <a:txBody>
                        <a:bodyPr/>
                        <a:lstStyle/>
                        <a:p>
                          <a:pPr marL="0" marR="0" algn="l">
                            <a:lnSpc>
                              <a:spcPct val="107000"/>
                            </a:lnSpc>
                            <a:spcBef>
                              <a:spcPts val="0"/>
                            </a:spcBef>
                            <a:spcAft>
                              <a:spcPts val="800"/>
                            </a:spcAft>
                          </a:pPr>
                          <a:r>
                            <a:rPr lang="en-US" sz="1300">
                              <a:effectLst/>
                            </a:rPr>
                            <a:t>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1.5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2.25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376858508"/>
                      </a:ext>
                    </a:extLst>
                  </a:tr>
                  <a:tr h="363003">
                    <a:tc>
                      <a:txBody>
                        <a:bodyPr/>
                        <a:lstStyle/>
                        <a:p>
                          <a:pPr marL="0" marR="0" algn="l">
                            <a:lnSpc>
                              <a:spcPct val="107000"/>
                            </a:lnSpc>
                            <a:spcBef>
                              <a:spcPts val="0"/>
                            </a:spcBef>
                            <a:spcAft>
                              <a:spcPts val="800"/>
                            </a:spcAft>
                          </a:pPr>
                          <a:r>
                            <a:rPr lang="en-US" sz="1300">
                              <a:effectLst/>
                            </a:rPr>
                            <a:t>9</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6.26</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604121066"/>
                      </a:ext>
                    </a:extLst>
                  </a:tr>
                  <a:tr h="363003">
                    <a:tc>
                      <a:txBody>
                        <a:bodyPr/>
                        <a:lstStyle/>
                        <a:p>
                          <a:pPr marL="0" marR="0" algn="l">
                            <a:lnSpc>
                              <a:spcPct val="107000"/>
                            </a:lnSpc>
                            <a:spcBef>
                              <a:spcPts val="0"/>
                            </a:spcBef>
                            <a:spcAft>
                              <a:spcPts val="800"/>
                            </a:spcAft>
                          </a:pPr>
                          <a:r>
                            <a:rPr lang="en-US" sz="1300" dirty="0">
                              <a:effectLst/>
                            </a:rPr>
                            <a:t> </a:t>
                          </a:r>
                          <a14:m>
                            <m:oMath xmlns:m="http://schemas.openxmlformats.org/officeDocument/2006/math">
                              <m:nary>
                                <m:naryPr>
                                  <m:chr m:val="∑"/>
                                  <m:subHide m:val="on"/>
                                  <m:supHide m:val="on"/>
                                  <m:ctrlPr>
                                    <a:rPr lang="en-US" sz="1300" i="1" smtClean="0">
                                      <a:effectLst/>
                                      <a:latin typeface="Cambria Math" panose="02040503050406030204" pitchFamily="18" charset="0"/>
                                    </a:rPr>
                                  </m:ctrlPr>
                                </m:naryPr>
                                <m:sub/>
                                <m:sup/>
                                <m:e>
                                  <m:r>
                                    <a:rPr lang="en-US" sz="1300" b="0" i="1" smtClean="0">
                                      <a:effectLst/>
                                      <a:latin typeface="Cambria Math" panose="02040503050406030204" pitchFamily="18" charset="0"/>
                                    </a:rPr>
                                    <m:t>𝑥</m:t>
                                  </m:r>
                                </m:e>
                              </m:nary>
                              <m:r>
                                <a:rPr lang="en-US" sz="1300" b="0" i="1" smtClean="0">
                                  <a:effectLst/>
                                  <a:latin typeface="Cambria Math" panose="02040503050406030204" pitchFamily="18" charset="0"/>
                                </a:rPr>
                                <m:t>=</m:t>
                              </m:r>
                            </m:oMath>
                          </a14:m>
                          <a:r>
                            <a:rPr lang="en-US" sz="1300" dirty="0">
                              <a:effectLst/>
                            </a:rPr>
                            <a:t>65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 </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14:m>
                            <m:oMath xmlns:m="http://schemas.openxmlformats.org/officeDocument/2006/math">
                              <m:nary>
                                <m:naryPr>
                                  <m:chr m:val="∑"/>
                                  <m:subHide m:val="on"/>
                                  <m:supHide m:val="on"/>
                                  <m:ctrlPr>
                                    <a:rPr lang="en-US" sz="1300" i="1" smtClean="0">
                                      <a:effectLst/>
                                      <a:latin typeface="Cambria Math" panose="02040503050406030204" pitchFamily="18" charset="0"/>
                                    </a:rPr>
                                  </m:ctrlPr>
                                </m:naryPr>
                                <m:sub/>
                                <m:sup/>
                                <m:e>
                                  <m:sSup>
                                    <m:sSupPr>
                                      <m:ctrlPr>
                                        <a:rPr lang="en-US" sz="1300" i="1" smtClean="0">
                                          <a:effectLst/>
                                          <a:latin typeface="Cambria Math" panose="02040503050406030204" pitchFamily="18" charset="0"/>
                                        </a:rPr>
                                      </m:ctrlPr>
                                    </m:sSupPr>
                                    <m:e>
                                      <m:r>
                                        <a:rPr lang="en-US" sz="1300">
                                          <a:effectLst/>
                                          <a:latin typeface="Cambria Math" panose="02040503050406030204" pitchFamily="18" charset="0"/>
                                        </a:rPr>
                                        <m:t>(</m:t>
                                      </m:r>
                                      <m:r>
                                        <a:rPr lang="en-US" sz="1300">
                                          <a:effectLst/>
                                          <a:latin typeface="Cambria Math" panose="02040503050406030204" pitchFamily="18" charset="0"/>
                                        </a:rPr>
                                        <m:t>𝑥</m:t>
                                      </m:r>
                                      <m:r>
                                        <a:rPr lang="en-US" sz="1300">
                                          <a:effectLst/>
                                          <a:latin typeface="Cambria Math" panose="02040503050406030204" pitchFamily="18" charset="0"/>
                                        </a:rPr>
                                        <m:t>−</m:t>
                                      </m:r>
                                      <m:acc>
                                        <m:accPr>
                                          <m:chr m:val="̅"/>
                                          <m:ctrlPr>
                                            <a:rPr lang="en-US" sz="1300" i="1">
                                              <a:effectLst/>
                                              <a:latin typeface="Cambria Math" panose="02040503050406030204" pitchFamily="18" charset="0"/>
                                            </a:rPr>
                                          </m:ctrlPr>
                                        </m:accPr>
                                        <m:e>
                                          <m:r>
                                            <a:rPr lang="en-US" sz="1300">
                                              <a:effectLst/>
                                              <a:latin typeface="Cambria Math" panose="02040503050406030204" pitchFamily="18" charset="0"/>
                                            </a:rPr>
                                            <m:t>𝑥</m:t>
                                          </m:r>
                                        </m:e>
                                      </m:acc>
                                      <m:r>
                                        <a:rPr lang="en-US" sz="1300">
                                          <a:effectLst/>
                                          <a:latin typeface="Cambria Math" panose="02040503050406030204" pitchFamily="18" charset="0"/>
                                        </a:rPr>
                                        <m:t>)</m:t>
                                      </m:r>
                                    </m:e>
                                    <m:sup>
                                      <m:r>
                                        <a:rPr lang="en-US" sz="1300">
                                          <a:effectLst/>
                                          <a:latin typeface="Cambria Math" panose="02040503050406030204" pitchFamily="18" charset="0"/>
                                        </a:rPr>
                                        <m:t>2</m:t>
                                      </m:r>
                                    </m:sup>
                                  </m:sSup>
                                </m:e>
                              </m:nary>
                              <m:r>
                                <a:rPr lang="en-US" sz="1300" b="0" i="1" smtClean="0">
                                  <a:effectLst/>
                                  <a:latin typeface="Cambria Math" panose="02040503050406030204" pitchFamily="18" charset="0"/>
                                </a:rPr>
                                <m:t>=</m:t>
                              </m:r>
                            </m:oMath>
                          </a14:m>
                          <a:r>
                            <a:rPr lang="en-US" sz="1300" dirty="0">
                              <a:effectLst/>
                            </a:rPr>
                            <a:t>62.5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493979129"/>
                      </a:ext>
                    </a:extLst>
                  </a:tr>
                  <a:tr h="363003">
                    <a:tc>
                      <a:txBody>
                        <a:bodyPr/>
                        <a:lstStyle/>
                        <a:p>
                          <a:pPr marL="0" marR="0" algn="l">
                            <a:lnSpc>
                              <a:spcPct val="107000"/>
                            </a:lnSpc>
                            <a:spcBef>
                              <a:spcPts val="0"/>
                            </a:spcBef>
                            <a:spcAft>
                              <a:spcPts val="800"/>
                            </a:spcAft>
                          </a:pPr>
                          <a:r>
                            <a:rPr lang="en-US" sz="1300">
                              <a:effectLst/>
                            </a:rPr>
                            <a:t> </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 </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 </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189867794"/>
                      </a:ext>
                    </a:extLst>
                  </a:tr>
                </a:tbl>
              </a:graphicData>
            </a:graphic>
          </p:graphicFrame>
        </mc:Choice>
        <mc:Fallback xmlns="">
          <p:graphicFrame>
            <p:nvGraphicFramePr>
              <p:cNvPr id="4" name="Table 3">
                <a:extLst>
                  <a:ext uri="{FF2B5EF4-FFF2-40B4-BE49-F238E27FC236}">
                    <a16:creationId xmlns:a16="http://schemas.microsoft.com/office/drawing/2014/main" id="{53C96E96-F5CA-4300-B5D9-10D30327FC1E}"/>
                  </a:ext>
                </a:extLst>
              </p:cNvPr>
              <p:cNvGraphicFramePr>
                <a:graphicFrameLocks noGrp="1"/>
              </p:cNvGraphicFramePr>
              <p:nvPr>
                <p:extLst>
                  <p:ext uri="{D42A27DB-BD31-4B8C-83A1-F6EECF244321}">
                    <p14:modId xmlns:p14="http://schemas.microsoft.com/office/powerpoint/2010/main" val="4285036495"/>
                  </p:ext>
                </p:extLst>
              </p:nvPr>
            </p:nvGraphicFramePr>
            <p:xfrm>
              <a:off x="747346" y="1213338"/>
              <a:ext cx="3330877" cy="5521571"/>
            </p:xfrm>
            <a:graphic>
              <a:graphicData uri="http://schemas.openxmlformats.org/drawingml/2006/table">
                <a:tbl>
                  <a:tblPr>
                    <a:tableStyleId>{5C22544A-7EE6-4342-B048-85BDC9FD1C3A}</a:tableStyleId>
                  </a:tblPr>
                  <a:tblGrid>
                    <a:gridCol w="952580">
                      <a:extLst>
                        <a:ext uri="{9D8B030D-6E8A-4147-A177-3AD203B41FA5}">
                          <a16:colId xmlns:a16="http://schemas.microsoft.com/office/drawing/2014/main" val="3857108608"/>
                        </a:ext>
                      </a:extLst>
                    </a:gridCol>
                    <a:gridCol w="899329">
                      <a:extLst>
                        <a:ext uri="{9D8B030D-6E8A-4147-A177-3AD203B41FA5}">
                          <a16:colId xmlns:a16="http://schemas.microsoft.com/office/drawing/2014/main" val="838360137"/>
                        </a:ext>
                      </a:extLst>
                    </a:gridCol>
                    <a:gridCol w="1478968">
                      <a:extLst>
                        <a:ext uri="{9D8B030D-6E8A-4147-A177-3AD203B41FA5}">
                          <a16:colId xmlns:a16="http://schemas.microsoft.com/office/drawing/2014/main" val="4247908845"/>
                        </a:ext>
                      </a:extLst>
                    </a:gridCol>
                  </a:tblGrid>
                  <a:tr h="400778">
                    <a:tc>
                      <a:txBody>
                        <a:bodyPr/>
                        <a:lstStyle/>
                        <a:p>
                          <a:pPr marL="0" marR="0" algn="l">
                            <a:lnSpc>
                              <a:spcPct val="107000"/>
                            </a:lnSpc>
                            <a:spcBef>
                              <a:spcPts val="0"/>
                            </a:spcBef>
                            <a:spcAft>
                              <a:spcPts val="800"/>
                            </a:spcAft>
                          </a:pPr>
                          <a:r>
                            <a:rPr lang="en-US" sz="1300">
                              <a:effectLst/>
                            </a:rPr>
                            <a:t>x</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endParaRPr lang="en-US"/>
                        </a:p>
                      </a:txBody>
                      <a:tcPr marL="56641" marR="56641" marT="0" marB="0">
                        <a:blipFill>
                          <a:blip r:embed="rId2"/>
                          <a:stretch>
                            <a:fillRect l="-106081" t="-12121" r="-166216" b="-1275758"/>
                          </a:stretch>
                        </a:blipFill>
                      </a:tcPr>
                    </a:tc>
                    <a:tc>
                      <a:txBody>
                        <a:bodyPr/>
                        <a:lstStyle/>
                        <a:p>
                          <a:endParaRPr lang="en-US"/>
                        </a:p>
                      </a:txBody>
                      <a:tcPr marL="56641" marR="56641" marT="0" marB="0">
                        <a:blipFill>
                          <a:blip r:embed="rId2"/>
                          <a:stretch>
                            <a:fillRect l="-125514" t="-12121" r="-1235" b="-1275758"/>
                          </a:stretch>
                        </a:blipFill>
                      </a:tcPr>
                    </a:tc>
                    <a:extLst>
                      <a:ext uri="{0D108BD9-81ED-4DB2-BD59-A6C34878D82A}">
                        <a16:rowId xmlns:a16="http://schemas.microsoft.com/office/drawing/2014/main" val="1578647462"/>
                      </a:ext>
                    </a:extLst>
                  </a:tr>
                  <a:tr h="444493">
                    <a:tc>
                      <a:txBody>
                        <a:bodyPr/>
                        <a:lstStyle/>
                        <a:p>
                          <a:pPr marL="0" marR="0" algn="l">
                            <a:lnSpc>
                              <a:spcPct val="107000"/>
                            </a:lnSpc>
                            <a:spcBef>
                              <a:spcPts val="0"/>
                            </a:spcBef>
                            <a:spcAft>
                              <a:spcPts val="800"/>
                            </a:spcAft>
                          </a:pPr>
                          <a:r>
                            <a:rPr lang="en-US" sz="1300">
                              <a:effectLst/>
                            </a:rPr>
                            <a:t> 3</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3.5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12.25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2038107332"/>
                      </a:ext>
                    </a:extLst>
                  </a:tr>
                  <a:tr h="429677">
                    <a:tc>
                      <a:txBody>
                        <a:bodyPr/>
                        <a:lstStyle/>
                        <a:p>
                          <a:pPr marL="0" marR="0" algn="l">
                            <a:lnSpc>
                              <a:spcPct val="107000"/>
                            </a:lnSpc>
                            <a:spcBef>
                              <a:spcPts val="0"/>
                            </a:spcBef>
                            <a:spcAft>
                              <a:spcPts val="800"/>
                            </a:spcAft>
                          </a:pPr>
                          <a:r>
                            <a:rPr lang="en-US" sz="1300">
                              <a:effectLst/>
                            </a:rPr>
                            <a:t>12</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5.5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30.25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2543117352"/>
                      </a:ext>
                    </a:extLst>
                  </a:tr>
                  <a:tr h="488941">
                    <a:tc>
                      <a:txBody>
                        <a:bodyPr/>
                        <a:lstStyle/>
                        <a:p>
                          <a:pPr marL="0" marR="0" algn="l">
                            <a:lnSpc>
                              <a:spcPct val="107000"/>
                            </a:lnSpc>
                            <a:spcBef>
                              <a:spcPts val="0"/>
                            </a:spcBef>
                            <a:spcAft>
                              <a:spcPts val="800"/>
                            </a:spcAft>
                          </a:pPr>
                          <a:r>
                            <a:rPr lang="en-US" sz="1300">
                              <a:effectLst/>
                            </a:rPr>
                            <a:t>7</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0.5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0.25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2370627347"/>
                      </a:ext>
                    </a:extLst>
                  </a:tr>
                  <a:tr h="474125">
                    <a:tc>
                      <a:txBody>
                        <a:bodyPr/>
                        <a:lstStyle/>
                        <a:p>
                          <a:pPr marL="0" marR="0" algn="l">
                            <a:lnSpc>
                              <a:spcPct val="107000"/>
                            </a:lnSpc>
                            <a:spcBef>
                              <a:spcPts val="0"/>
                            </a:spcBef>
                            <a:spcAft>
                              <a:spcPts val="800"/>
                            </a:spcAft>
                          </a:pPr>
                          <a:r>
                            <a:rPr lang="en-US" sz="1300">
                              <a:effectLst/>
                            </a:rPr>
                            <a:t>8</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1.5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2.25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367884108"/>
                      </a:ext>
                    </a:extLst>
                  </a:tr>
                  <a:tr h="535112">
                    <a:tc>
                      <a:txBody>
                        <a:bodyPr/>
                        <a:lstStyle/>
                        <a:p>
                          <a:pPr marL="0" marR="0" algn="l">
                            <a:lnSpc>
                              <a:spcPct val="107000"/>
                            </a:lnSpc>
                            <a:spcBef>
                              <a:spcPts val="0"/>
                            </a:spcBef>
                            <a:spcAft>
                              <a:spcPts val="800"/>
                            </a:spcAft>
                          </a:pPr>
                          <a:r>
                            <a:rPr lang="en-US" sz="1300">
                              <a:effectLst/>
                            </a:rPr>
                            <a:t>6</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0.5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0.25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387729678"/>
                      </a:ext>
                    </a:extLst>
                  </a:tr>
                  <a:tr h="437084">
                    <a:tc>
                      <a:txBody>
                        <a:bodyPr/>
                        <a:lstStyle/>
                        <a:p>
                          <a:pPr marL="0" marR="0" algn="l">
                            <a:lnSpc>
                              <a:spcPct val="107000"/>
                            </a:lnSpc>
                            <a:spcBef>
                              <a:spcPts val="0"/>
                            </a:spcBef>
                            <a:spcAft>
                              <a:spcPts val="800"/>
                            </a:spcAft>
                          </a:pPr>
                          <a:r>
                            <a:rPr lang="en-US" sz="1300">
                              <a:effectLst/>
                            </a:rPr>
                            <a:t>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1.5</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2.25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2625181283"/>
                      </a:ext>
                    </a:extLst>
                  </a:tr>
                  <a:tr h="451900">
                    <a:tc>
                      <a:txBody>
                        <a:bodyPr/>
                        <a:lstStyle/>
                        <a:p>
                          <a:pPr marL="0" marR="0" algn="l">
                            <a:lnSpc>
                              <a:spcPct val="107000"/>
                            </a:lnSpc>
                            <a:spcBef>
                              <a:spcPts val="0"/>
                            </a:spcBef>
                            <a:spcAft>
                              <a:spcPts val="800"/>
                            </a:spcAft>
                          </a:pPr>
                          <a:r>
                            <a:rPr lang="en-US" sz="1300">
                              <a:effectLst/>
                            </a:rPr>
                            <a:t>6</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0.5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0.25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667908677"/>
                      </a:ext>
                    </a:extLst>
                  </a:tr>
                  <a:tr h="385226">
                    <a:tc>
                      <a:txBody>
                        <a:bodyPr/>
                        <a:lstStyle/>
                        <a:p>
                          <a:pPr marL="0" marR="0" algn="l">
                            <a:lnSpc>
                              <a:spcPct val="107000"/>
                            </a:lnSpc>
                            <a:spcBef>
                              <a:spcPts val="0"/>
                            </a:spcBef>
                            <a:spcAft>
                              <a:spcPts val="800"/>
                            </a:spcAft>
                          </a:pPr>
                          <a:r>
                            <a:rPr lang="en-US" sz="1300">
                              <a:effectLst/>
                            </a:rPr>
                            <a:t>4</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6.25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3159407249"/>
                      </a:ext>
                    </a:extLst>
                  </a:tr>
                  <a:tr h="385226">
                    <a:tc>
                      <a:txBody>
                        <a:bodyPr/>
                        <a:lstStyle/>
                        <a:p>
                          <a:pPr marL="0" marR="0" algn="l">
                            <a:lnSpc>
                              <a:spcPct val="107000"/>
                            </a:lnSpc>
                            <a:spcBef>
                              <a:spcPts val="0"/>
                            </a:spcBef>
                            <a:spcAft>
                              <a:spcPts val="800"/>
                            </a:spcAft>
                          </a:pPr>
                          <a:r>
                            <a:rPr lang="en-US" sz="1300">
                              <a:effectLst/>
                            </a:rPr>
                            <a:t>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1.5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2.25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376858508"/>
                      </a:ext>
                    </a:extLst>
                  </a:tr>
                  <a:tr h="363003">
                    <a:tc>
                      <a:txBody>
                        <a:bodyPr/>
                        <a:lstStyle/>
                        <a:p>
                          <a:pPr marL="0" marR="0" algn="l">
                            <a:lnSpc>
                              <a:spcPct val="107000"/>
                            </a:lnSpc>
                            <a:spcBef>
                              <a:spcPts val="0"/>
                            </a:spcBef>
                            <a:spcAft>
                              <a:spcPts val="800"/>
                            </a:spcAft>
                          </a:pPr>
                          <a:r>
                            <a:rPr lang="en-US" sz="1300">
                              <a:effectLst/>
                            </a:rPr>
                            <a:t>9</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2.5</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6.26</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604121066"/>
                      </a:ext>
                    </a:extLst>
                  </a:tr>
                  <a:tr h="363003">
                    <a:tc>
                      <a:txBody>
                        <a:bodyPr/>
                        <a:lstStyle/>
                        <a:p>
                          <a:endParaRPr lang="en-US"/>
                        </a:p>
                      </a:txBody>
                      <a:tcPr marL="56641" marR="56641" marT="0" marB="0">
                        <a:blipFill>
                          <a:blip r:embed="rId2"/>
                          <a:stretch>
                            <a:fillRect l="-641" t="-1347458" r="-252564" b="-105085"/>
                          </a:stretch>
                        </a:blipFill>
                      </a:tcPr>
                    </a:tc>
                    <a:tc>
                      <a:txBody>
                        <a:bodyPr/>
                        <a:lstStyle/>
                        <a:p>
                          <a:pPr marL="0" marR="0" algn="l">
                            <a:lnSpc>
                              <a:spcPct val="107000"/>
                            </a:lnSpc>
                            <a:spcBef>
                              <a:spcPts val="0"/>
                            </a:spcBef>
                            <a:spcAft>
                              <a:spcPts val="800"/>
                            </a:spcAft>
                          </a:pPr>
                          <a:r>
                            <a:rPr lang="en-US" sz="1300" dirty="0">
                              <a:effectLst/>
                            </a:rPr>
                            <a:t> </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endParaRPr lang="en-US"/>
                        </a:p>
                      </a:txBody>
                      <a:tcPr marL="56641" marR="56641" marT="0" marB="0">
                        <a:blipFill>
                          <a:blip r:embed="rId2"/>
                          <a:stretch>
                            <a:fillRect l="-125514" t="-1347458" r="-1235" b="-105085"/>
                          </a:stretch>
                        </a:blipFill>
                      </a:tcPr>
                    </a:tc>
                    <a:extLst>
                      <a:ext uri="{0D108BD9-81ED-4DB2-BD59-A6C34878D82A}">
                        <a16:rowId xmlns:a16="http://schemas.microsoft.com/office/drawing/2014/main" val="493979129"/>
                      </a:ext>
                    </a:extLst>
                  </a:tr>
                  <a:tr h="363003">
                    <a:tc>
                      <a:txBody>
                        <a:bodyPr/>
                        <a:lstStyle/>
                        <a:p>
                          <a:pPr marL="0" marR="0" algn="l">
                            <a:lnSpc>
                              <a:spcPct val="107000"/>
                            </a:lnSpc>
                            <a:spcBef>
                              <a:spcPts val="0"/>
                            </a:spcBef>
                            <a:spcAft>
                              <a:spcPts val="800"/>
                            </a:spcAft>
                          </a:pPr>
                          <a:r>
                            <a:rPr lang="en-US" sz="1300">
                              <a:effectLst/>
                            </a:rPr>
                            <a:t> </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a:effectLst/>
                            </a:rPr>
                            <a:t> </a:t>
                          </a:r>
                          <a:endParaRPr lang="en-US" sz="90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tc>
                      <a:txBody>
                        <a:bodyPr/>
                        <a:lstStyle/>
                        <a:p>
                          <a:pPr marL="0" marR="0" algn="l">
                            <a:lnSpc>
                              <a:spcPct val="107000"/>
                            </a:lnSpc>
                            <a:spcBef>
                              <a:spcPts val="0"/>
                            </a:spcBef>
                            <a:spcAft>
                              <a:spcPts val="800"/>
                            </a:spcAft>
                          </a:pPr>
                          <a:r>
                            <a:rPr lang="en-US" sz="1300" dirty="0">
                              <a:effectLst/>
                            </a:rPr>
                            <a:t> </a:t>
                          </a:r>
                          <a:endParaRPr lang="en-US" sz="900" dirty="0">
                            <a:effectLst/>
                            <a:latin typeface="Calibri" panose="020F0502020204030204" pitchFamily="34" charset="0"/>
                            <a:ea typeface="SimSun" panose="02010600030101010101" pitchFamily="2" charset="-122"/>
                            <a:cs typeface="Times New Roman" panose="02020603050405020304" pitchFamily="18" charset="0"/>
                          </a:endParaRPr>
                        </a:p>
                      </a:txBody>
                      <a:tcPr marL="56641" marR="56641" marT="0" marB="0"/>
                    </a:tc>
                    <a:extLst>
                      <a:ext uri="{0D108BD9-81ED-4DB2-BD59-A6C34878D82A}">
                        <a16:rowId xmlns:a16="http://schemas.microsoft.com/office/drawing/2014/main" val="1189867794"/>
                      </a:ext>
                    </a:extLst>
                  </a:tr>
                </a:tbl>
              </a:graphicData>
            </a:graphic>
          </p:graphicFrame>
        </mc:Fallback>
      </mc:AlternateContent>
      <mc:AlternateContent xmlns:mc="http://schemas.openxmlformats.org/markup-compatibility/2006" xmlns:a14="http://schemas.microsoft.com/office/drawing/2010/main">
        <mc:Choice Requires="a14">
          <p:sp>
            <p:nvSpPr>
              <p:cNvPr id="9" name="Rectangle 5">
                <a:extLst>
                  <a:ext uri="{FF2B5EF4-FFF2-40B4-BE49-F238E27FC236}">
                    <a16:creationId xmlns:a16="http://schemas.microsoft.com/office/drawing/2014/main" id="{7684B1FB-4249-40AA-B411-4E1C1DDAC8FF}"/>
                  </a:ext>
                </a:extLst>
              </p:cNvPr>
              <p:cNvSpPr>
                <a:spLocks noChangeArrowheads="1"/>
              </p:cNvSpPr>
              <p:nvPr/>
            </p:nvSpPr>
            <p:spPr bwMode="auto">
              <a:xfrm>
                <a:off x="4281846" y="1322666"/>
                <a:ext cx="4992157" cy="288912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70C0"/>
                    </a:solidFill>
                    <a:effectLst/>
                    <a:latin typeface="Calibri" panose="020F0502020204030204" pitchFamily="34" charset="0"/>
                    <a:ea typeface="SimSun" panose="02010600030101010101" pitchFamily="2" charset="-122"/>
                    <a:cs typeface="Times New Roman" panose="02020603050405020304" pitchFamily="18" charset="0"/>
                  </a:rPr>
                  <a:t>Mean:</a:t>
                </a:r>
                <a:endParaRPr kumimoji="0" lang="en-US" altLang="en-US" sz="2000" b="0" i="0" u="none" strike="noStrike" cap="none" normalizeH="0" baseline="0" dirty="0">
                  <a:ln>
                    <a:noFill/>
                  </a:ln>
                  <a:solidFill>
                    <a:srgbClr val="0070C0"/>
                  </a:solidFill>
                  <a:effectLst/>
                </a:endParaRPr>
              </a:p>
              <a:p>
                <a:pPr lvl="0" defTabSz="914400"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acc>
                        <m:accPr>
                          <m:chr m:val="̅"/>
                          <m:ctrlPr>
                            <a:rPr lang="en-US" sz="2000" i="1">
                              <a:solidFill>
                                <a:srgbClr val="0070C0"/>
                              </a:solidFill>
                              <a:latin typeface="Cambria Math" panose="02040503050406030204" pitchFamily="18" charset="0"/>
                            </a:rPr>
                          </m:ctrlPr>
                        </m:accPr>
                        <m:e>
                          <m:r>
                            <a:rPr lang="en-US" sz="2000" i="1">
                              <a:solidFill>
                                <a:srgbClr val="0070C0"/>
                              </a:solidFill>
                              <a:latin typeface="Cambria Math" panose="02040503050406030204" pitchFamily="18" charset="0"/>
                            </a:rPr>
                            <m:t>𝑥</m:t>
                          </m:r>
                        </m:e>
                      </m:acc>
                      <m:r>
                        <a:rPr lang="en-US" sz="2000" b="0" i="1" smtClean="0">
                          <a:solidFill>
                            <a:srgbClr val="0070C0"/>
                          </a:solidFill>
                          <a:latin typeface="Cambria Math" panose="02040503050406030204" pitchFamily="18" charset="0"/>
                        </a:rPr>
                        <m:t>=</m:t>
                      </m:r>
                      <m:f>
                        <m:fPr>
                          <m:ctrlPr>
                            <a:rPr lang="en-US" sz="2000" b="0" i="1" smtClean="0">
                              <a:solidFill>
                                <a:srgbClr val="0070C0"/>
                              </a:solidFill>
                              <a:latin typeface="Cambria Math" panose="02040503050406030204" pitchFamily="18" charset="0"/>
                            </a:rPr>
                          </m:ctrlPr>
                        </m:fPr>
                        <m:num>
                          <m:nary>
                            <m:naryPr>
                              <m:chr m:val="∑"/>
                              <m:subHide m:val="on"/>
                              <m:supHide m:val="on"/>
                              <m:ctrlPr>
                                <a:rPr lang="en-US" sz="2000" b="0" i="1" smtClean="0">
                                  <a:solidFill>
                                    <a:srgbClr val="0070C0"/>
                                  </a:solidFill>
                                  <a:latin typeface="Cambria Math" panose="02040503050406030204" pitchFamily="18" charset="0"/>
                                </a:rPr>
                              </m:ctrlPr>
                            </m:naryPr>
                            <m:sub/>
                            <m:sup/>
                            <m:e>
                              <m:r>
                                <a:rPr lang="en-US" sz="2000" b="0" i="1" smtClean="0">
                                  <a:solidFill>
                                    <a:srgbClr val="0070C0"/>
                                  </a:solidFill>
                                  <a:latin typeface="Cambria Math" panose="02040503050406030204" pitchFamily="18" charset="0"/>
                                </a:rPr>
                                <m:t>𝑥</m:t>
                              </m:r>
                            </m:e>
                          </m:nary>
                        </m:num>
                        <m:den>
                          <m:r>
                            <a:rPr lang="en-US" sz="2000" b="0" i="1" smtClean="0">
                              <a:solidFill>
                                <a:srgbClr val="0070C0"/>
                              </a:solidFill>
                              <a:latin typeface="Cambria Math" panose="02040503050406030204" pitchFamily="18" charset="0"/>
                            </a:rPr>
                            <m:t>𝑛</m:t>
                          </m:r>
                        </m:den>
                      </m:f>
                      <m:r>
                        <a:rPr lang="en-US" sz="2000" b="0" i="1" smtClean="0">
                          <a:solidFill>
                            <a:srgbClr val="0070C0"/>
                          </a:solidFill>
                          <a:latin typeface="Cambria Math" panose="02040503050406030204" pitchFamily="18" charset="0"/>
                        </a:rPr>
                        <m:t>=</m:t>
                      </m:r>
                      <m:f>
                        <m:fPr>
                          <m:ctrlPr>
                            <a:rPr lang="en-US" sz="2000" b="0" i="1" smtClean="0">
                              <a:solidFill>
                                <a:srgbClr val="0070C0"/>
                              </a:solidFill>
                              <a:latin typeface="Cambria Math" panose="02040503050406030204" pitchFamily="18" charset="0"/>
                            </a:rPr>
                          </m:ctrlPr>
                        </m:fPr>
                        <m:num>
                          <m:r>
                            <a:rPr lang="en-US" sz="2000" b="0" i="1" smtClean="0">
                              <a:solidFill>
                                <a:srgbClr val="0070C0"/>
                              </a:solidFill>
                              <a:latin typeface="Cambria Math" panose="02040503050406030204" pitchFamily="18" charset="0"/>
                            </a:rPr>
                            <m:t>65</m:t>
                          </m:r>
                        </m:num>
                        <m:den>
                          <m:r>
                            <a:rPr lang="en-US" sz="2000" b="0" i="1" smtClean="0">
                              <a:solidFill>
                                <a:srgbClr val="0070C0"/>
                              </a:solidFill>
                              <a:latin typeface="Cambria Math" panose="02040503050406030204" pitchFamily="18" charset="0"/>
                            </a:rPr>
                            <m:t>10</m:t>
                          </m:r>
                        </m:den>
                      </m:f>
                      <m:r>
                        <a:rPr lang="en-US" sz="2000" b="0" i="1" smtClean="0">
                          <a:solidFill>
                            <a:srgbClr val="0070C0"/>
                          </a:solidFill>
                          <a:latin typeface="Cambria Math" panose="02040503050406030204" pitchFamily="18" charset="0"/>
                        </a:rPr>
                        <m:t>=65</m:t>
                      </m:r>
                    </m:oMath>
                  </m:oMathPara>
                </a14:m>
                <a:endParaRPr lang="en-US" altLang="en-US" sz="2000" dirty="0">
                  <a:solidFill>
                    <a:srgbClr val="0070C0"/>
                  </a:solidFill>
                </a:endParaRPr>
              </a:p>
              <a:p>
                <a:pPr lvl="0" defTabSz="914400" eaLnBrk="0" fontAlgn="base" hangingPunct="0">
                  <a:spcBef>
                    <a:spcPct val="0"/>
                  </a:spcBef>
                  <a:spcAft>
                    <a:spcPct val="0"/>
                  </a:spcAft>
                </a:pPr>
                <a:r>
                  <a:rPr kumimoji="0" lang="en-US" altLang="en-US" sz="2000" b="0" i="0" u="none" strike="noStrike" cap="none" normalizeH="0" baseline="0" dirty="0">
                    <a:ln>
                      <a:noFill/>
                    </a:ln>
                    <a:solidFill>
                      <a:srgbClr val="0070C0"/>
                    </a:solidFill>
                    <a:effectLst/>
                    <a:latin typeface="Calibri" panose="020F0502020204030204" pitchFamily="34" charset="0"/>
                    <a:ea typeface="SimSun" panose="02010600030101010101" pitchFamily="2" charset="-122"/>
                    <a:cs typeface="Times New Roman" panose="02020603050405020304" pitchFamily="18" charset="0"/>
                  </a:rPr>
                  <a:t>Variance:</a:t>
                </a:r>
                <a:endParaRPr kumimoji="0" lang="en-US" altLang="en-US" sz="2000" b="0" i="0" u="none" strike="noStrike" cap="none" normalizeH="0" baseline="0" dirty="0">
                  <a:ln>
                    <a:noFill/>
                  </a:ln>
                  <a:solidFill>
                    <a:srgbClr val="0070C0"/>
                  </a:solidFill>
                  <a:effectLst/>
                </a:endParaRPr>
              </a:p>
              <a:p>
                <a:pPr lvl="0" defTabSz="914400"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sSup>
                        <m:sSupPr>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sSupPr>
                        <m:e>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𝑠</m:t>
                          </m:r>
                        </m:e>
                        <m:sup>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2</m:t>
                          </m:r>
                        </m:sup>
                      </m:sSup>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m:t>
                      </m:r>
                      <m:f>
                        <m:fPr>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fPr>
                        <m:num>
                          <m:nary>
                            <m:naryPr>
                              <m:chr m:val="∑"/>
                              <m:subHide m:val="on"/>
                              <m:supHide m:val="on"/>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naryPr>
                            <m:sub/>
                            <m:sup/>
                            <m:e>
                              <m:sSup>
                                <m:sSupPr>
                                  <m:ctrlPr>
                                    <a:rPr lang="en-US" sz="2000" i="1">
                                      <a:solidFill>
                                        <a:srgbClr val="0070C0"/>
                                      </a:solidFill>
                                      <a:latin typeface="Cambria Math" panose="02040503050406030204" pitchFamily="18" charset="0"/>
                                    </a:rPr>
                                  </m:ctrlPr>
                                </m:sSupPr>
                                <m:e>
                                  <m:r>
                                    <a:rPr lang="en-US" sz="2000">
                                      <a:solidFill>
                                        <a:srgbClr val="0070C0"/>
                                      </a:solidFill>
                                      <a:latin typeface="Cambria Math" panose="02040503050406030204" pitchFamily="18" charset="0"/>
                                    </a:rPr>
                                    <m:t>(</m:t>
                                  </m:r>
                                  <m:r>
                                    <a:rPr lang="en-US" sz="2000">
                                      <a:solidFill>
                                        <a:srgbClr val="0070C0"/>
                                      </a:solidFill>
                                      <a:latin typeface="Cambria Math" panose="02040503050406030204" pitchFamily="18" charset="0"/>
                                    </a:rPr>
                                    <m:t>𝑥</m:t>
                                  </m:r>
                                  <m:r>
                                    <a:rPr lang="en-US" sz="2000">
                                      <a:solidFill>
                                        <a:srgbClr val="0070C0"/>
                                      </a:solidFill>
                                      <a:latin typeface="Cambria Math" panose="02040503050406030204" pitchFamily="18" charset="0"/>
                                    </a:rPr>
                                    <m:t>−</m:t>
                                  </m:r>
                                  <m:acc>
                                    <m:accPr>
                                      <m:chr m:val="̅"/>
                                      <m:ctrlPr>
                                        <a:rPr lang="en-US" sz="2000" i="1">
                                          <a:solidFill>
                                            <a:srgbClr val="0070C0"/>
                                          </a:solidFill>
                                          <a:latin typeface="Cambria Math" panose="02040503050406030204" pitchFamily="18" charset="0"/>
                                        </a:rPr>
                                      </m:ctrlPr>
                                    </m:accPr>
                                    <m:e>
                                      <m:r>
                                        <a:rPr lang="en-US" sz="2000">
                                          <a:solidFill>
                                            <a:srgbClr val="0070C0"/>
                                          </a:solidFill>
                                          <a:latin typeface="Cambria Math" panose="02040503050406030204" pitchFamily="18" charset="0"/>
                                        </a:rPr>
                                        <m:t>𝑥</m:t>
                                      </m:r>
                                    </m:e>
                                  </m:acc>
                                  <m:r>
                                    <a:rPr lang="en-US" sz="2000">
                                      <a:solidFill>
                                        <a:srgbClr val="0070C0"/>
                                      </a:solidFill>
                                      <a:latin typeface="Cambria Math" panose="02040503050406030204" pitchFamily="18" charset="0"/>
                                    </a:rPr>
                                    <m:t>)</m:t>
                                  </m:r>
                                </m:e>
                                <m:sup>
                                  <m:r>
                                    <a:rPr lang="en-US" sz="2000">
                                      <a:solidFill>
                                        <a:srgbClr val="0070C0"/>
                                      </a:solidFill>
                                      <a:latin typeface="Cambria Math" panose="02040503050406030204" pitchFamily="18" charset="0"/>
                                    </a:rPr>
                                    <m:t>2</m:t>
                                  </m:r>
                                </m:sup>
                              </m:sSup>
                            </m:e>
                          </m:nary>
                        </m:num>
                        <m:den>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𝑛</m:t>
                          </m:r>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−1</m:t>
                          </m:r>
                        </m:den>
                      </m:f>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m:t>
                      </m:r>
                      <m:f>
                        <m:fPr>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fPr>
                        <m:num>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62.5</m:t>
                          </m:r>
                        </m:num>
                        <m:den>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10−1</m:t>
                          </m:r>
                        </m:den>
                      </m:f>
                      <m:r>
                        <a:rPr kumimoji="0" lang="en-US" altLang="en-US" sz="2000" b="0" i="1" u="none" strike="noStrike" cap="none" normalizeH="0" baseline="0" smtClean="0">
                          <a:ln>
                            <a:noFill/>
                          </a:ln>
                          <a:solidFill>
                            <a:srgbClr val="0070C0"/>
                          </a:solidFill>
                          <a:effectLst/>
                          <a:latin typeface="Cambria Math" panose="02040503050406030204" pitchFamily="18" charset="0"/>
                          <a:ea typeface="Cambria Math" panose="02040503050406030204" pitchFamily="18" charset="0"/>
                          <a:cs typeface="Times New Roman" panose="02020603050405020304" pitchFamily="18" charset="0"/>
                        </a:rPr>
                        <m:t>≈6.94</m:t>
                      </m:r>
                    </m:oMath>
                  </m:oMathPara>
                </a14:m>
                <a:endParaRPr kumimoji="0" lang="en-US" altLang="en-US" sz="2000" b="0" i="0" u="none" strike="noStrike" cap="none" normalizeH="0" baseline="0" dirty="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70C0"/>
                    </a:solidFill>
                    <a:effectLst/>
                    <a:latin typeface="Calibri" panose="020F0502020204030204" pitchFamily="34" charset="0"/>
                    <a:ea typeface="SimSun" panose="02010600030101010101" pitchFamily="2" charset="-122"/>
                    <a:cs typeface="Times New Roman" panose="02020603050405020304" pitchFamily="18" charset="0"/>
                  </a:rPr>
                  <a:t> Standard Deviation:</a:t>
                </a:r>
                <a:endParaRPr lang="en-US" altLang="en-US" sz="2000" dirty="0">
                  <a:solidFill>
                    <a:srgbClr val="0070C0"/>
                  </a:solidFill>
                </a:endParaRPr>
              </a:p>
              <a:p>
                <a:pPr marL="0" marR="0" lvl="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𝑠</m:t>
                      </m:r>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m:t>
                      </m:r>
                      <m:rad>
                        <m:radPr>
                          <m:degHide m:val="on"/>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radPr>
                        <m:deg/>
                        <m:e>
                          <m:sSup>
                            <m:sSupPr>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sSupPr>
                            <m:e>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𝑠</m:t>
                              </m:r>
                            </m:e>
                            <m:sup>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2</m:t>
                              </m:r>
                            </m:sup>
                          </m:sSup>
                        </m:e>
                      </m:rad>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m:t>
                      </m:r>
                      <m:rad>
                        <m:radPr>
                          <m:degHide m:val="on"/>
                          <m:ctrlP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ctrlPr>
                        </m:radPr>
                        <m:deg/>
                        <m:e>
                          <m:r>
                            <a:rPr kumimoji="0" lang="en-US" altLang="en-US" sz="2000" b="0" i="1" u="none" strike="noStrike" cap="none" normalizeH="0" baseline="0" smtClean="0">
                              <a:ln>
                                <a:noFill/>
                              </a:ln>
                              <a:solidFill>
                                <a:srgbClr val="0070C0"/>
                              </a:solidFill>
                              <a:effectLst/>
                              <a:latin typeface="Cambria Math" panose="02040503050406030204" pitchFamily="18" charset="0"/>
                              <a:ea typeface="SimSun" panose="02010600030101010101" pitchFamily="2" charset="-122"/>
                              <a:cs typeface="Times New Roman" panose="02020603050405020304" pitchFamily="18" charset="0"/>
                            </a:rPr>
                            <m:t>6.94</m:t>
                          </m:r>
                        </m:e>
                      </m:rad>
                      <m:r>
                        <a:rPr kumimoji="0" lang="en-US" altLang="en-US" sz="2000" b="0" i="1" u="none" strike="noStrike" cap="none" normalizeH="0" baseline="0" smtClean="0">
                          <a:ln>
                            <a:noFill/>
                          </a:ln>
                          <a:solidFill>
                            <a:srgbClr val="0070C0"/>
                          </a:solidFill>
                          <a:effectLst/>
                          <a:latin typeface="Cambria Math" panose="02040503050406030204" pitchFamily="18" charset="0"/>
                          <a:ea typeface="Cambria Math" panose="02040503050406030204" pitchFamily="18" charset="0"/>
                          <a:cs typeface="Times New Roman" panose="02020603050405020304" pitchFamily="18" charset="0"/>
                        </a:rPr>
                        <m:t>≈2.63</m:t>
                      </m:r>
                    </m:oMath>
                  </m:oMathPara>
                </a14:m>
                <a:endParaRPr kumimoji="0" lang="en-US" altLang="en-US" sz="2000" b="0" i="0" u="none" strike="noStrike" cap="none" normalizeH="0" baseline="0" dirty="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mc:Choice>
        <mc:Fallback xmlns="">
          <p:sp>
            <p:nvSpPr>
              <p:cNvPr id="9" name="Rectangle 5">
                <a:extLst>
                  <a:ext uri="{FF2B5EF4-FFF2-40B4-BE49-F238E27FC236}">
                    <a16:creationId xmlns:a16="http://schemas.microsoft.com/office/drawing/2014/main" id="{7684B1FB-4249-40AA-B411-4E1C1DDAC8FF}"/>
                  </a:ext>
                </a:extLst>
              </p:cNvPr>
              <p:cNvSpPr>
                <a:spLocks noRot="1" noChangeAspect="1" noMove="1" noResize="1" noEditPoints="1" noAdjustHandles="1" noChangeArrowheads="1" noChangeShapeType="1" noTextEdit="1"/>
              </p:cNvSpPr>
              <p:nvPr/>
            </p:nvSpPr>
            <p:spPr bwMode="auto">
              <a:xfrm>
                <a:off x="4281846" y="1322666"/>
                <a:ext cx="4992157" cy="2889124"/>
              </a:xfrm>
              <a:prstGeom prst="rect">
                <a:avLst/>
              </a:prstGeom>
              <a:blipFill>
                <a:blip r:embed="rId3"/>
                <a:stretch>
                  <a:fillRect l="-1221" t="-63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1" name="Rectangle 7">
            <a:extLst>
              <a:ext uri="{FF2B5EF4-FFF2-40B4-BE49-F238E27FC236}">
                <a16:creationId xmlns:a16="http://schemas.microsoft.com/office/drawing/2014/main" id="{867F00F7-DC67-4BCE-B005-AE45BE4BBFF0}"/>
              </a:ext>
            </a:extLst>
          </p:cNvPr>
          <p:cNvSpPr>
            <a:spLocks noChangeArrowheads="1"/>
          </p:cNvSpPr>
          <p:nvPr/>
        </p:nvSpPr>
        <p:spPr bwMode="auto">
          <a:xfrm>
            <a:off x="4281845" y="4134874"/>
            <a:ext cx="499215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36600" algn="l"/>
                <a:tab pos="3505200" algn="r"/>
              </a:tabLst>
              <a:defRPr>
                <a:solidFill>
                  <a:schemeClr val="tx1"/>
                </a:solidFill>
                <a:latin typeface="Arial" panose="020B0604020202020204" pitchFamily="34" charset="0"/>
              </a:defRPr>
            </a:lvl1pPr>
            <a:lvl2pPr eaLnBrk="0" fontAlgn="base" hangingPunct="0">
              <a:spcBef>
                <a:spcPct val="0"/>
              </a:spcBef>
              <a:spcAft>
                <a:spcPct val="0"/>
              </a:spcAft>
              <a:tabLst>
                <a:tab pos="736600" algn="l"/>
                <a:tab pos="3505200" algn="r"/>
              </a:tabLst>
              <a:defRPr>
                <a:solidFill>
                  <a:schemeClr val="tx1"/>
                </a:solidFill>
                <a:latin typeface="Arial" panose="020B0604020202020204" pitchFamily="34" charset="0"/>
              </a:defRPr>
            </a:lvl2pPr>
            <a:lvl3pPr eaLnBrk="0" fontAlgn="base" hangingPunct="0">
              <a:spcBef>
                <a:spcPct val="0"/>
              </a:spcBef>
              <a:spcAft>
                <a:spcPct val="0"/>
              </a:spcAft>
              <a:tabLst>
                <a:tab pos="736600" algn="l"/>
                <a:tab pos="3505200" algn="r"/>
              </a:tabLst>
              <a:defRPr>
                <a:solidFill>
                  <a:schemeClr val="tx1"/>
                </a:solidFill>
                <a:latin typeface="Arial" panose="020B0604020202020204" pitchFamily="34" charset="0"/>
              </a:defRPr>
            </a:lvl3pPr>
            <a:lvl4pPr eaLnBrk="0" fontAlgn="base" hangingPunct="0">
              <a:spcBef>
                <a:spcPct val="0"/>
              </a:spcBef>
              <a:spcAft>
                <a:spcPct val="0"/>
              </a:spcAft>
              <a:tabLst>
                <a:tab pos="736600" algn="l"/>
                <a:tab pos="3505200" algn="r"/>
              </a:tabLst>
              <a:defRPr>
                <a:solidFill>
                  <a:schemeClr val="tx1"/>
                </a:solidFill>
                <a:latin typeface="Arial" panose="020B0604020202020204" pitchFamily="34" charset="0"/>
              </a:defRPr>
            </a:lvl4pPr>
            <a:lvl5pPr eaLnBrk="0" fontAlgn="base" hangingPunct="0">
              <a:spcBef>
                <a:spcPct val="0"/>
              </a:spcBef>
              <a:spcAft>
                <a:spcPct val="0"/>
              </a:spcAft>
              <a:tabLst>
                <a:tab pos="736600" algn="l"/>
                <a:tab pos="3505200" algn="r"/>
              </a:tabLst>
              <a:defRPr>
                <a:solidFill>
                  <a:schemeClr val="tx1"/>
                </a:solidFill>
                <a:latin typeface="Arial" panose="020B0604020202020204" pitchFamily="34" charset="0"/>
              </a:defRPr>
            </a:lvl5pPr>
            <a:lvl6pPr eaLnBrk="0" fontAlgn="base" hangingPunct="0">
              <a:spcBef>
                <a:spcPct val="0"/>
              </a:spcBef>
              <a:spcAft>
                <a:spcPct val="0"/>
              </a:spcAft>
              <a:tabLst>
                <a:tab pos="736600" algn="l"/>
                <a:tab pos="3505200" algn="r"/>
              </a:tabLst>
              <a:defRPr>
                <a:solidFill>
                  <a:schemeClr val="tx1"/>
                </a:solidFill>
                <a:latin typeface="Arial" panose="020B0604020202020204" pitchFamily="34" charset="0"/>
              </a:defRPr>
            </a:lvl6pPr>
            <a:lvl7pPr eaLnBrk="0" fontAlgn="base" hangingPunct="0">
              <a:spcBef>
                <a:spcPct val="0"/>
              </a:spcBef>
              <a:spcAft>
                <a:spcPct val="0"/>
              </a:spcAft>
              <a:tabLst>
                <a:tab pos="736600" algn="l"/>
                <a:tab pos="3505200" algn="r"/>
              </a:tabLst>
              <a:defRPr>
                <a:solidFill>
                  <a:schemeClr val="tx1"/>
                </a:solidFill>
                <a:latin typeface="Arial" panose="020B0604020202020204" pitchFamily="34" charset="0"/>
              </a:defRPr>
            </a:lvl7pPr>
            <a:lvl8pPr eaLnBrk="0" fontAlgn="base" hangingPunct="0">
              <a:spcBef>
                <a:spcPct val="0"/>
              </a:spcBef>
              <a:spcAft>
                <a:spcPct val="0"/>
              </a:spcAft>
              <a:tabLst>
                <a:tab pos="736600" algn="l"/>
                <a:tab pos="3505200" algn="r"/>
              </a:tabLst>
              <a:defRPr>
                <a:solidFill>
                  <a:schemeClr val="tx1"/>
                </a:solidFill>
                <a:latin typeface="Arial" panose="020B0604020202020204" pitchFamily="34" charset="0"/>
              </a:defRPr>
            </a:lvl8pPr>
            <a:lvl9pPr eaLnBrk="0" fontAlgn="base" hangingPunct="0">
              <a:spcBef>
                <a:spcPct val="0"/>
              </a:spcBef>
              <a:spcAft>
                <a:spcPct val="0"/>
              </a:spcAft>
              <a:tabLst>
                <a:tab pos="736600" algn="l"/>
                <a:tab pos="3505200" algn="r"/>
              </a:tabLst>
              <a:defRPr>
                <a:solidFill>
                  <a:schemeClr val="tx1"/>
                </a:solidFill>
                <a:latin typeface="Arial" panose="020B0604020202020204" pitchFamily="34" charset="0"/>
              </a:defRPr>
            </a:lvl9pPr>
          </a:lstStyle>
          <a:p>
            <a:pPr lvl="0" defTabSz="914400">
              <a:tabLst/>
            </a:pPr>
            <a:r>
              <a:rPr lang="en-US" altLang="en-US" sz="2000" dirty="0">
                <a:solidFill>
                  <a:srgbClr val="0070C0"/>
                </a:solidFill>
                <a:latin typeface="Calibri" panose="020F0502020204030204" pitchFamily="34" charset="0"/>
                <a:ea typeface="SimSun" panose="02010600030101010101" pitchFamily="2" charset="-122"/>
                <a:cs typeface="Times New Roman" panose="02020603050405020304" pitchFamily="18" charset="0"/>
              </a:rPr>
              <a:t>Usual Region:</a:t>
            </a:r>
            <a:endParaRPr lang="en-US" altLang="en-US" sz="2000" dirty="0">
              <a:solidFill>
                <a:srgbClr val="0070C0"/>
              </a:solidFill>
            </a:endParaRPr>
          </a:p>
          <a:p>
            <a:pPr lvl="0" algn="ctr" defTabSz="914400">
              <a:tabLst/>
            </a:pPr>
            <a:r>
              <a:rPr lang="en-US" altLang="en-US" sz="2000" i="1" dirty="0">
                <a:solidFill>
                  <a:srgbClr val="0070C0"/>
                </a:solidFill>
                <a:latin typeface="Cambria Math" panose="02040503050406030204" pitchFamily="18" charset="0"/>
                <a:ea typeface="SimSun" panose="02010600030101010101" pitchFamily="2" charset="-122"/>
                <a:cs typeface="Times New Roman" panose="02020603050405020304" pitchFamily="18" charset="0"/>
              </a:rPr>
              <a:t>(x-2s,x+2s)</a:t>
            </a:r>
            <a:endParaRPr lang="en-US" altLang="en-US" sz="2000" dirty="0">
              <a:solidFill>
                <a:srgbClr val="0070C0"/>
              </a:solidFill>
            </a:endParaRPr>
          </a:p>
          <a:p>
            <a:pPr lvl="0" algn="ctr" defTabSz="914400">
              <a:tabLst/>
            </a:pPr>
            <a:r>
              <a:rPr lang="en-US" altLang="en-US" sz="2000" i="1" dirty="0">
                <a:solidFill>
                  <a:srgbClr val="0070C0"/>
                </a:solidFill>
                <a:latin typeface="Cambria Math" panose="02040503050406030204" pitchFamily="18" charset="0"/>
                <a:ea typeface="SimSun" panose="02010600030101010101" pitchFamily="2" charset="-122"/>
                <a:cs typeface="Times New Roman" panose="02020603050405020304" pitchFamily="18" charset="0"/>
              </a:rPr>
              <a:t>(6.5-2*2.63, 6.5+2*2.63)</a:t>
            </a:r>
            <a:endParaRPr lang="en-US" altLang="en-US" sz="2000" dirty="0">
              <a:solidFill>
                <a:srgbClr val="0070C0"/>
              </a:solidFill>
            </a:endParaRPr>
          </a:p>
          <a:p>
            <a:pPr lvl="0" algn="ctr" defTabSz="914400">
              <a:tabLst/>
            </a:pPr>
            <a:r>
              <a:rPr lang="en-US" altLang="en-US" sz="2000" i="1" dirty="0">
                <a:solidFill>
                  <a:srgbClr val="0070C0"/>
                </a:solidFill>
                <a:latin typeface="Cambria Math" panose="02040503050406030204" pitchFamily="18" charset="0"/>
                <a:ea typeface="SimSun" panose="02010600030101010101" pitchFamily="2" charset="-122"/>
                <a:cs typeface="Times New Roman" panose="02020603050405020304" pitchFamily="18" charset="0"/>
              </a:rPr>
              <a:t>(1.24 , 11.76)</a:t>
            </a:r>
          </a:p>
          <a:p>
            <a:pPr lvl="0" defTabSz="914400">
              <a:tabLst/>
            </a:pPr>
            <a:r>
              <a:rPr kumimoji="0" lang="en-US" altLang="zh-CN" sz="2000" b="0" i="0" u="none" strike="noStrike" cap="none" normalizeH="0" baseline="0" dirty="0">
                <a:ln>
                  <a:noFill/>
                </a:ln>
                <a:solidFill>
                  <a:srgbClr val="0070C0"/>
                </a:solidFill>
                <a:effectLst/>
                <a:latin typeface="Calibri" panose="020F0502020204030204" pitchFamily="34" charset="0"/>
                <a:ea typeface="SimSun" panose="02010600030101010101" pitchFamily="2" charset="-122"/>
                <a:cs typeface="Calibri" panose="020F0502020204030204" pitchFamily="34" charset="0"/>
              </a:rPr>
              <a:t> Therefore 12 is the unusual value since 12 is outside of the usual region. </a:t>
            </a:r>
            <a:endParaRPr kumimoji="0" lang="en-US" altLang="zh-CN" sz="2000" b="0" i="0" u="none" strike="noStrike" cap="none" normalizeH="0" baseline="0" dirty="0">
              <a:ln>
                <a:noFill/>
              </a:ln>
              <a:solidFill>
                <a:srgbClr val="0070C0"/>
              </a:solidFill>
              <a:effectLst/>
            </a:endParaRPr>
          </a:p>
        </p:txBody>
      </p:sp>
    </p:spTree>
    <p:extLst>
      <p:ext uri="{BB962C8B-B14F-4D97-AF65-F5344CB8AC3E}">
        <p14:creationId xmlns:p14="http://schemas.microsoft.com/office/powerpoint/2010/main" val="388941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0CE253-0370-45A8-AAD1-6EE297169505}"/>
              </a:ext>
            </a:extLst>
          </p:cNvPr>
          <p:cNvSpPr>
            <a:spLocks noGrp="1"/>
          </p:cNvSpPr>
          <p:nvPr>
            <p:ph type="title"/>
          </p:nvPr>
        </p:nvSpPr>
        <p:spPr/>
        <p:txBody>
          <a:bodyPr>
            <a:normAutofit fontScale="90000"/>
          </a:bodyPr>
          <a:lstStyle/>
          <a:p>
            <a:r>
              <a:rPr lang="en-US"/>
              <a:t>Example YouTube </a:t>
            </a:r>
            <a:r>
              <a:rPr lang="en-US" dirty="0"/>
              <a:t>Video</a:t>
            </a:r>
            <a:br>
              <a:rPr lang="en-US" dirty="0"/>
            </a:br>
            <a:br>
              <a:rPr lang="en-US" dirty="0"/>
            </a:br>
            <a:r>
              <a:rPr lang="en-US" dirty="0">
                <a:hlinkClick r:id="rId3"/>
              </a:rPr>
              <a:t>https://www.youtube.com/watch?v=SiRWd39-TyU</a:t>
            </a:r>
            <a:r>
              <a:rPr lang="en-US" dirty="0"/>
              <a:t> </a:t>
            </a:r>
          </a:p>
        </p:txBody>
      </p:sp>
      <p:pic>
        <p:nvPicPr>
          <p:cNvPr id="4" name="在线媒体 3" title="BMCC MAT150 Mean, Variance, Standard Deviation and Unusual Values">
            <a:hlinkClick r:id="" action="ppaction://media"/>
            <a:extLst>
              <a:ext uri="{FF2B5EF4-FFF2-40B4-BE49-F238E27FC236}">
                <a16:creationId xmlns:a16="http://schemas.microsoft.com/office/drawing/2014/main" id="{309D6A9C-53CE-4666-8FF1-178DC217EBF5}"/>
              </a:ext>
            </a:extLst>
          </p:cNvPr>
          <p:cNvPicPr>
            <a:picLocks noGrp="1" noRot="1" noChangeAspect="1"/>
          </p:cNvPicPr>
          <p:nvPr>
            <p:ph idx="1"/>
            <a:videoFile r:link="rId1"/>
          </p:nvPr>
        </p:nvPicPr>
        <p:blipFill>
          <a:blip r:embed="rId4"/>
          <a:stretch>
            <a:fillRect/>
          </a:stretch>
        </p:blipFill>
        <p:spPr>
          <a:xfrm>
            <a:off x="2313174" y="2466906"/>
            <a:ext cx="5437050" cy="3781494"/>
          </a:xfrm>
          <a:prstGeom prst="rect">
            <a:avLst/>
          </a:prstGeom>
        </p:spPr>
      </p:pic>
    </p:spTree>
    <p:extLst>
      <p:ext uri="{BB962C8B-B14F-4D97-AF65-F5344CB8AC3E}">
        <p14:creationId xmlns:p14="http://schemas.microsoft.com/office/powerpoint/2010/main" val="2909476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29A04-1800-4159-B8B3-FDD74FC7FAF1}"/>
              </a:ext>
            </a:extLst>
          </p:cNvPr>
          <p:cNvSpPr>
            <a:spLocks noGrp="1"/>
          </p:cNvSpPr>
          <p:nvPr>
            <p:ph type="ctrTitle"/>
          </p:nvPr>
        </p:nvSpPr>
        <p:spPr>
          <a:xfrm>
            <a:off x="979529" y="288007"/>
            <a:ext cx="7766936" cy="1646302"/>
          </a:xfrm>
        </p:spPr>
        <p:txBody>
          <a:bodyPr anchor="t"/>
          <a:lstStyle/>
          <a:p>
            <a:pPr algn="l"/>
            <a:r>
              <a:rPr lang="en-US" dirty="0"/>
              <a:t>Practice Exercise</a:t>
            </a:r>
          </a:p>
        </p:txBody>
      </p:sp>
      <p:sp>
        <p:nvSpPr>
          <p:cNvPr id="3" name="Subtitle 2">
            <a:extLst>
              <a:ext uri="{FF2B5EF4-FFF2-40B4-BE49-F238E27FC236}">
                <a16:creationId xmlns:a16="http://schemas.microsoft.com/office/drawing/2014/main" id="{069ED77D-3B5E-45DE-AEB4-09DD0FAA28E2}"/>
              </a:ext>
            </a:extLst>
          </p:cNvPr>
          <p:cNvSpPr>
            <a:spLocks noGrp="1"/>
          </p:cNvSpPr>
          <p:nvPr>
            <p:ph type="subTitle" idx="1"/>
          </p:nvPr>
        </p:nvSpPr>
        <p:spPr>
          <a:xfrm>
            <a:off x="979529" y="1644163"/>
            <a:ext cx="7766936" cy="4668714"/>
          </a:xfrm>
        </p:spPr>
        <p:txBody>
          <a:bodyPr>
            <a:normAutofit fontScale="92500" lnSpcReduction="20000"/>
          </a:bodyPr>
          <a:lstStyle/>
          <a:p>
            <a:pPr algn="l"/>
            <a:r>
              <a:rPr lang="en-US" sz="2800" dirty="0">
                <a:solidFill>
                  <a:srgbClr val="0070C0"/>
                </a:solidFill>
              </a:rPr>
              <a:t>Q1</a:t>
            </a:r>
          </a:p>
          <a:p>
            <a:pPr algn="l"/>
            <a:r>
              <a:rPr lang="en-US" sz="2800" dirty="0">
                <a:solidFill>
                  <a:srgbClr val="0070C0"/>
                </a:solidFill>
              </a:rPr>
              <a:t>	 A population of 10 data shown below:</a:t>
            </a:r>
          </a:p>
          <a:p>
            <a:pPr algn="ctr"/>
            <a:r>
              <a:rPr lang="en-US" sz="2800" dirty="0">
                <a:solidFill>
                  <a:srgbClr val="0070C0"/>
                </a:solidFill>
              </a:rPr>
              <a:t>7, 8, 9, 15,12, 12, 17, 19, 3, 6</a:t>
            </a:r>
          </a:p>
          <a:p>
            <a:pPr algn="l"/>
            <a:r>
              <a:rPr lang="en-US" sz="2800" dirty="0">
                <a:solidFill>
                  <a:srgbClr val="0070C0"/>
                </a:solidFill>
              </a:rPr>
              <a:t>Find mean, variance, and standard deviation? Which are unusual values?</a:t>
            </a:r>
          </a:p>
          <a:p>
            <a:pPr algn="l"/>
            <a:endParaRPr lang="en-US" sz="2800" dirty="0">
              <a:solidFill>
                <a:srgbClr val="0070C0"/>
              </a:solidFill>
            </a:endParaRPr>
          </a:p>
          <a:p>
            <a:pPr algn="l"/>
            <a:r>
              <a:rPr lang="en-US" sz="2800" dirty="0">
                <a:solidFill>
                  <a:srgbClr val="0070C0"/>
                </a:solidFill>
              </a:rPr>
              <a:t>Q2</a:t>
            </a:r>
          </a:p>
          <a:p>
            <a:pPr algn="l"/>
            <a:r>
              <a:rPr lang="en-US" sz="2800" dirty="0">
                <a:solidFill>
                  <a:srgbClr val="0070C0"/>
                </a:solidFill>
              </a:rPr>
              <a:t>	A random sample of 10 American high school students reported playing video game 5, 4, 6, 4, 6, 3, 7, 8, 12, 5 hours a day. Find mean, variance, and standard deviation? Which are unusual values?</a:t>
            </a:r>
          </a:p>
        </p:txBody>
      </p:sp>
    </p:spTree>
    <p:extLst>
      <p:ext uri="{BB962C8B-B14F-4D97-AF65-F5344CB8AC3E}">
        <p14:creationId xmlns:p14="http://schemas.microsoft.com/office/powerpoint/2010/main" val="3815769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4797-1D8F-47BE-B45E-D8733D280E24}"/>
              </a:ext>
            </a:extLst>
          </p:cNvPr>
          <p:cNvSpPr>
            <a:spLocks noGrp="1"/>
          </p:cNvSpPr>
          <p:nvPr>
            <p:ph type="title"/>
          </p:nvPr>
        </p:nvSpPr>
        <p:spPr>
          <a:xfrm>
            <a:off x="677336" y="609599"/>
            <a:ext cx="8596668" cy="1852247"/>
          </a:xfrm>
        </p:spPr>
        <p:txBody>
          <a:bodyPr>
            <a:normAutofit/>
          </a:bodyPr>
          <a:lstStyle/>
          <a:p>
            <a:pPr algn="ctr"/>
            <a:r>
              <a:rPr lang="en-US" dirty="0"/>
              <a:t>What is the MEAN?</a:t>
            </a:r>
            <a:br>
              <a:rPr lang="en-US" dirty="0"/>
            </a:br>
            <a:r>
              <a:rPr lang="en-US" dirty="0"/>
              <a:t>How do we find it?</a:t>
            </a:r>
          </a:p>
        </p:txBody>
      </p:sp>
      <p:sp>
        <p:nvSpPr>
          <p:cNvPr id="3" name="Text Placeholder 2">
            <a:extLst>
              <a:ext uri="{FF2B5EF4-FFF2-40B4-BE49-F238E27FC236}">
                <a16:creationId xmlns:a16="http://schemas.microsoft.com/office/drawing/2014/main" id="{BCEDD796-7EEF-428A-9E42-8B2EBA63DFA4}"/>
              </a:ext>
            </a:extLst>
          </p:cNvPr>
          <p:cNvSpPr>
            <a:spLocks noGrp="1"/>
          </p:cNvSpPr>
          <p:nvPr>
            <p:ph type="body" idx="1"/>
          </p:nvPr>
        </p:nvSpPr>
        <p:spPr>
          <a:xfrm>
            <a:off x="677335" y="2611315"/>
            <a:ext cx="8596668" cy="3430047"/>
          </a:xfrm>
        </p:spPr>
        <p:txBody>
          <a:bodyPr>
            <a:noAutofit/>
          </a:bodyPr>
          <a:lstStyle/>
          <a:p>
            <a:pPr marL="457200" indent="-457200">
              <a:buFont typeface="Arial" panose="020B0604020202020204" pitchFamily="34" charset="0"/>
              <a:buChar char="•"/>
            </a:pPr>
            <a:r>
              <a:rPr lang="en-US" sz="2800" dirty="0">
                <a:solidFill>
                  <a:srgbClr val="0070C0"/>
                </a:solidFill>
              </a:rPr>
              <a:t>The mean is the numerical average of the data set, and we use the mean to describe the data set with a single value that represents the center of the data. Many statistical analyses use the mean as a standard measure of the center of the distribution of the data.</a:t>
            </a:r>
          </a:p>
          <a:p>
            <a:pPr marL="457200" indent="-457200">
              <a:buFont typeface="Arial" panose="020B0604020202020204" pitchFamily="34" charset="0"/>
              <a:buChar char="•"/>
            </a:pPr>
            <a:r>
              <a:rPr lang="en-US" sz="2800" dirty="0">
                <a:solidFill>
                  <a:srgbClr val="0070C0"/>
                </a:solidFill>
              </a:rPr>
              <a:t>The mean is found by adding all the values in the set, then dividing the size of the data set.</a:t>
            </a:r>
          </a:p>
        </p:txBody>
      </p:sp>
    </p:spTree>
    <p:extLst>
      <p:ext uri="{BB962C8B-B14F-4D97-AF65-F5344CB8AC3E}">
        <p14:creationId xmlns:p14="http://schemas.microsoft.com/office/powerpoint/2010/main" val="253759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D3F5E-2515-4F23-BB05-15B8FCA92642}"/>
              </a:ext>
            </a:extLst>
          </p:cNvPr>
          <p:cNvSpPr>
            <a:spLocks noGrp="1"/>
          </p:cNvSpPr>
          <p:nvPr>
            <p:ph type="ctrTitle"/>
          </p:nvPr>
        </p:nvSpPr>
        <p:spPr>
          <a:xfrm>
            <a:off x="606669" y="158262"/>
            <a:ext cx="7112978" cy="2640113"/>
          </a:xfrm>
        </p:spPr>
        <p:txBody>
          <a:bodyPr/>
          <a:lstStyle/>
          <a:p>
            <a:pPr algn="l"/>
            <a:r>
              <a:rPr lang="en-US" dirty="0"/>
              <a:t>Mean formula </a:t>
            </a:r>
            <a:br>
              <a:rPr lang="en-US" dirty="0"/>
            </a:br>
            <a:endParaRPr lang="en-US" dirty="0"/>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425324B0-C8DC-49E9-A809-710C2F327D99}"/>
                  </a:ext>
                </a:extLst>
              </p:cNvPr>
              <p:cNvSpPr>
                <a:spLocks noGrp="1"/>
              </p:cNvSpPr>
              <p:nvPr>
                <p:ph type="subTitle" idx="1"/>
              </p:nvPr>
            </p:nvSpPr>
            <p:spPr>
              <a:xfrm>
                <a:off x="465993" y="2646486"/>
                <a:ext cx="9803422" cy="4422529"/>
              </a:xfrm>
            </p:spPr>
            <p:txBody>
              <a:bodyPr>
                <a:normAutofit/>
              </a:bodyPr>
              <a:lstStyle/>
              <a:p>
                <a:pPr marL="285750" lvl="0" indent="-285750" algn="l">
                  <a:buFont typeface="Arial" panose="020B0604020202020204" pitchFamily="34" charset="0"/>
                  <a:buChar char="•"/>
                </a:pPr>
                <a:r>
                  <a:rPr lang="en-US" sz="2800" dirty="0">
                    <a:solidFill>
                      <a:srgbClr val="002060"/>
                    </a:solidFill>
                  </a:rPr>
                  <a:t>Population mean (µ) is the average of all x values in the entire population, and it’s size is N. </a:t>
                </a:r>
              </a:p>
              <a:p>
                <a:pPr/>
                <a14:m>
                  <m:oMathPara xmlns:m="http://schemas.openxmlformats.org/officeDocument/2006/math">
                    <m:oMathParaPr>
                      <m:jc m:val="centerGroup"/>
                    </m:oMathParaPr>
                    <m:oMath xmlns:m="http://schemas.openxmlformats.org/officeDocument/2006/math">
                      <m:r>
                        <a:rPr lang="en-US" sz="2800">
                          <a:solidFill>
                            <a:srgbClr val="002060"/>
                          </a:solidFill>
                          <a:latin typeface="Cambria Math" panose="02040503050406030204" pitchFamily="18" charset="0"/>
                        </a:rPr>
                        <m:t>µ</m:t>
                      </m:r>
                      <m:r>
                        <a:rPr lang="en-US" sz="2800" i="1">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nary>
                            <m:naryPr>
                              <m:chr m:val="∑"/>
                              <m:ctrlPr>
                                <a:rPr lang="en-US" sz="2800" i="1" smtClean="0">
                                  <a:solidFill>
                                    <a:srgbClr val="002060"/>
                                  </a:solidFill>
                                  <a:latin typeface="Cambria Math" panose="02040503050406030204" pitchFamily="18" charset="0"/>
                                </a:rPr>
                              </m:ctrlPr>
                            </m:naryPr>
                            <m:sub>
                              <m:r>
                                <a:rPr lang="en-US" sz="2800" i="1">
                                  <a:solidFill>
                                    <a:srgbClr val="002060"/>
                                  </a:solidFill>
                                  <a:latin typeface="Cambria Math" panose="02040503050406030204" pitchFamily="18" charset="0"/>
                                </a:rPr>
                                <m:t>𝑖</m:t>
                              </m:r>
                              <m:r>
                                <a:rPr lang="en-US" sz="2800" i="1">
                                  <a:solidFill>
                                    <a:srgbClr val="002060"/>
                                  </a:solidFill>
                                  <a:latin typeface="Cambria Math" panose="02040503050406030204" pitchFamily="18" charset="0"/>
                                </a:rPr>
                                <m:t>=1</m:t>
                              </m:r>
                            </m:sub>
                            <m:sup>
                              <m:r>
                                <a:rPr lang="en-US" sz="2800" b="0" i="1" smtClean="0">
                                  <a:solidFill>
                                    <a:srgbClr val="002060"/>
                                  </a:solidFill>
                                  <a:latin typeface="Cambria Math" panose="02040503050406030204" pitchFamily="18" charset="0"/>
                                </a:rPr>
                                <m:t>𝑁</m:t>
                              </m:r>
                            </m:sup>
                            <m:e>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𝑖</m:t>
                                  </m:r>
                                </m:sub>
                              </m:sSub>
                            </m:e>
                          </m:nary>
                        </m:num>
                        <m:den>
                          <m:r>
                            <a:rPr lang="en-US" sz="2800" b="0" i="1" smtClean="0">
                              <a:solidFill>
                                <a:srgbClr val="002060"/>
                              </a:solidFill>
                              <a:latin typeface="Cambria Math" panose="02040503050406030204" pitchFamily="18" charset="0"/>
                            </a:rPr>
                            <m:t>𝑁</m:t>
                          </m:r>
                        </m:den>
                      </m:f>
                      <m:r>
                        <a:rPr lang="en-US" sz="2800" i="1">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1</m:t>
                              </m:r>
                            </m:sub>
                          </m:sSub>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2</m:t>
                              </m:r>
                            </m:sub>
                          </m:sSub>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3</m:t>
                              </m:r>
                            </m:sub>
                          </m:sSub>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b="0" i="1" smtClean="0">
                                  <a:solidFill>
                                    <a:srgbClr val="002060"/>
                                  </a:solidFill>
                                  <a:latin typeface="Cambria Math" panose="02040503050406030204" pitchFamily="18" charset="0"/>
                                </a:rPr>
                                <m:t>𝑁</m:t>
                              </m:r>
                            </m:sub>
                          </m:sSub>
                        </m:num>
                        <m:den>
                          <m:r>
                            <a:rPr lang="en-US" sz="2800" b="0" i="1" smtClean="0">
                              <a:solidFill>
                                <a:srgbClr val="002060"/>
                              </a:solidFill>
                              <a:latin typeface="Cambria Math" panose="02040503050406030204" pitchFamily="18" charset="0"/>
                            </a:rPr>
                            <m:t>𝑁</m:t>
                          </m:r>
                        </m:den>
                      </m:f>
                    </m:oMath>
                  </m:oMathPara>
                </a14:m>
                <a:endParaRPr lang="en-US" sz="2800" dirty="0">
                  <a:solidFill>
                    <a:srgbClr val="002060"/>
                  </a:solidFill>
                </a:endParaRPr>
              </a:p>
              <a:p>
                <a:pPr marL="285750" lvl="0" indent="-285750" algn="l">
                  <a:buFont typeface="Arial" panose="020B0604020202020204" pitchFamily="34" charset="0"/>
                  <a:buChar char="•"/>
                </a:pPr>
                <a:r>
                  <a:rPr lang="en-US" sz="2800" dirty="0">
                    <a:solidFill>
                      <a:srgbClr val="002060"/>
                    </a:solidFill>
                  </a:rPr>
                  <a:t>Sample mean (</a:t>
                </a:r>
                <a14:m>
                  <m:oMath xmlns:m="http://schemas.openxmlformats.org/officeDocument/2006/math">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oMath>
                </a14:m>
                <a:r>
                  <a:rPr lang="en-US" sz="2800" dirty="0">
                    <a:solidFill>
                      <a:srgbClr val="002060"/>
                    </a:solidFill>
                  </a:rPr>
                  <a:t>) is the average of all x values in the sample, and it’s size is n.</a:t>
                </a:r>
              </a:p>
              <a:p>
                <a:pPr/>
                <a14:m>
                  <m:oMathPara xmlns:m="http://schemas.openxmlformats.org/officeDocument/2006/math">
                    <m:oMathParaPr>
                      <m:jc m:val="centerGroup"/>
                    </m:oMathParaPr>
                    <m:oMath xmlns:m="http://schemas.openxmlformats.org/officeDocument/2006/math">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nary>
                            <m:naryPr>
                              <m:chr m:val="∑"/>
                              <m:ctrlPr>
                                <a:rPr lang="en-US" sz="2800" i="1">
                                  <a:solidFill>
                                    <a:srgbClr val="002060"/>
                                  </a:solidFill>
                                  <a:latin typeface="Cambria Math" panose="02040503050406030204" pitchFamily="18" charset="0"/>
                                </a:rPr>
                              </m:ctrlPr>
                            </m:naryPr>
                            <m:sub>
                              <m:r>
                                <a:rPr lang="en-US" sz="2800" i="1">
                                  <a:solidFill>
                                    <a:srgbClr val="002060"/>
                                  </a:solidFill>
                                  <a:latin typeface="Cambria Math" panose="02040503050406030204" pitchFamily="18" charset="0"/>
                                </a:rPr>
                                <m:t>𝑖</m:t>
                              </m:r>
                              <m:r>
                                <a:rPr lang="en-US" sz="2800" i="1">
                                  <a:solidFill>
                                    <a:srgbClr val="002060"/>
                                  </a:solidFill>
                                  <a:latin typeface="Cambria Math" panose="02040503050406030204" pitchFamily="18" charset="0"/>
                                </a:rPr>
                                <m:t>=1</m:t>
                              </m:r>
                            </m:sub>
                            <m:sup>
                              <m:r>
                                <a:rPr lang="en-US" sz="2800" i="1">
                                  <a:solidFill>
                                    <a:srgbClr val="002060"/>
                                  </a:solidFill>
                                  <a:latin typeface="Cambria Math" panose="02040503050406030204" pitchFamily="18" charset="0"/>
                                </a:rPr>
                                <m:t>𝑛</m:t>
                              </m:r>
                            </m:sup>
                            <m:e>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𝑖</m:t>
                                  </m:r>
                                </m:sub>
                              </m:sSub>
                            </m:e>
                          </m:nary>
                        </m:num>
                        <m:den>
                          <m:r>
                            <a:rPr lang="en-US" sz="2800" i="1">
                              <a:solidFill>
                                <a:srgbClr val="002060"/>
                              </a:solidFill>
                              <a:latin typeface="Cambria Math" panose="02040503050406030204" pitchFamily="18" charset="0"/>
                            </a:rPr>
                            <m:t>𝑛</m:t>
                          </m:r>
                        </m:den>
                      </m:f>
                      <m:r>
                        <a:rPr lang="en-US" sz="2800" i="1">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1</m:t>
                              </m:r>
                            </m:sub>
                          </m:sSub>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2</m:t>
                              </m:r>
                            </m:sub>
                          </m:sSub>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3</m:t>
                              </m:r>
                            </m:sub>
                          </m:sSub>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𝑛</m:t>
                              </m:r>
                            </m:sub>
                          </m:sSub>
                        </m:num>
                        <m:den>
                          <m:r>
                            <a:rPr lang="en-US" sz="2800" i="1">
                              <a:solidFill>
                                <a:srgbClr val="002060"/>
                              </a:solidFill>
                              <a:latin typeface="Cambria Math" panose="02040503050406030204" pitchFamily="18" charset="0"/>
                            </a:rPr>
                            <m:t>𝑛</m:t>
                          </m:r>
                        </m:den>
                      </m:f>
                    </m:oMath>
                  </m:oMathPara>
                </a14:m>
                <a:endParaRPr lang="en-US" sz="2800" dirty="0">
                  <a:solidFill>
                    <a:srgbClr val="002060"/>
                  </a:solidFill>
                </a:endParaRPr>
              </a:p>
            </p:txBody>
          </p:sp>
        </mc:Choice>
        <mc:Fallback xmlns="">
          <p:sp>
            <p:nvSpPr>
              <p:cNvPr id="3" name="Subtitle 2">
                <a:extLst>
                  <a:ext uri="{FF2B5EF4-FFF2-40B4-BE49-F238E27FC236}">
                    <a16:creationId xmlns:a16="http://schemas.microsoft.com/office/drawing/2014/main" id="{425324B0-C8DC-49E9-A809-710C2F327D99}"/>
                  </a:ext>
                </a:extLst>
              </p:cNvPr>
              <p:cNvSpPr>
                <a:spLocks noGrp="1" noRot="1" noChangeAspect="1" noMove="1" noResize="1" noEditPoints="1" noAdjustHandles="1" noChangeArrowheads="1" noChangeShapeType="1" noTextEdit="1"/>
              </p:cNvSpPr>
              <p:nvPr>
                <p:ph type="subTitle" idx="1"/>
              </p:nvPr>
            </p:nvSpPr>
            <p:spPr>
              <a:xfrm>
                <a:off x="465993" y="2646486"/>
                <a:ext cx="9803422" cy="4422529"/>
              </a:xfrm>
              <a:blipFill>
                <a:blip r:embed="rId2"/>
                <a:stretch>
                  <a:fillRect l="-746" t="-1240"/>
                </a:stretch>
              </a:blipFill>
            </p:spPr>
            <p:txBody>
              <a:bodyPr/>
              <a:lstStyle/>
              <a:p>
                <a:r>
                  <a:rPr lang="en-US">
                    <a:noFill/>
                  </a:rPr>
                  <a:t> </a:t>
                </a:r>
              </a:p>
            </p:txBody>
          </p:sp>
        </mc:Fallback>
      </mc:AlternateContent>
    </p:spTree>
    <p:extLst>
      <p:ext uri="{BB962C8B-B14F-4D97-AF65-F5344CB8AC3E}">
        <p14:creationId xmlns:p14="http://schemas.microsoft.com/office/powerpoint/2010/main" val="373757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5CEA1-23EC-43C5-A7A5-FD91FDC652B4}"/>
              </a:ext>
            </a:extLst>
          </p:cNvPr>
          <p:cNvSpPr>
            <a:spLocks noGrp="1"/>
          </p:cNvSpPr>
          <p:nvPr>
            <p:ph type="title"/>
          </p:nvPr>
        </p:nvSpPr>
        <p:spPr>
          <a:xfrm>
            <a:off x="677335" y="609600"/>
            <a:ext cx="7543473" cy="1778000"/>
          </a:xfrm>
        </p:spPr>
        <p:txBody>
          <a:bodyPr/>
          <a:lstStyle/>
          <a:p>
            <a:r>
              <a:rPr lang="en-US" dirty="0"/>
              <a:t>What is the VARIANCE?</a:t>
            </a:r>
          </a:p>
        </p:txBody>
      </p:sp>
      <p:sp>
        <p:nvSpPr>
          <p:cNvPr id="3" name="Text Placeholder 2">
            <a:extLst>
              <a:ext uri="{FF2B5EF4-FFF2-40B4-BE49-F238E27FC236}">
                <a16:creationId xmlns:a16="http://schemas.microsoft.com/office/drawing/2014/main" id="{C0D5E250-4D8B-4DB7-B255-607B187907F5}"/>
              </a:ext>
            </a:extLst>
          </p:cNvPr>
          <p:cNvSpPr>
            <a:spLocks noGrp="1"/>
          </p:cNvSpPr>
          <p:nvPr>
            <p:ph type="body" idx="1"/>
          </p:nvPr>
        </p:nvSpPr>
        <p:spPr>
          <a:xfrm>
            <a:off x="677335" y="2027115"/>
            <a:ext cx="8596668" cy="2660231"/>
          </a:xfrm>
        </p:spPr>
        <p:txBody>
          <a:bodyPr>
            <a:normAutofit/>
          </a:bodyPr>
          <a:lstStyle/>
          <a:p>
            <a:r>
              <a:rPr lang="en-US" sz="2800" dirty="0">
                <a:solidFill>
                  <a:srgbClr val="0070C0"/>
                </a:solidFill>
              </a:rPr>
              <a:t>The variance measures how spread out the data are about their mean. The variance is equal to the average of the standard deviation squared. The greater the variance, the greater the spread in the data.</a:t>
            </a:r>
          </a:p>
        </p:txBody>
      </p:sp>
      <p:pic>
        <p:nvPicPr>
          <p:cNvPr id="4098" name="Picture 2" descr="https://support.minitab.com/en-us/minitab-express/1/probability_dist_plot_variance_def.png">
            <a:extLst>
              <a:ext uri="{FF2B5EF4-FFF2-40B4-BE49-F238E27FC236}">
                <a16:creationId xmlns:a16="http://schemas.microsoft.com/office/drawing/2014/main" id="{6B72E96B-85C2-4C66-AF78-3E44DC2F26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0538" y="4572000"/>
            <a:ext cx="5591907"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854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9A74-EE2A-4EC5-8771-94B0CC4C80F9}"/>
              </a:ext>
            </a:extLst>
          </p:cNvPr>
          <p:cNvSpPr>
            <a:spLocks noGrp="1"/>
          </p:cNvSpPr>
          <p:nvPr>
            <p:ph type="title"/>
          </p:nvPr>
        </p:nvSpPr>
        <p:spPr>
          <a:xfrm rot="10800000" flipV="1">
            <a:off x="677335" y="580292"/>
            <a:ext cx="8596668" cy="2120575"/>
          </a:xfrm>
        </p:spPr>
        <p:txBody>
          <a:bodyPr anchor="ctr"/>
          <a:lstStyle/>
          <a:p>
            <a:r>
              <a:rPr lang="en-US" dirty="0"/>
              <a:t>Variance Formula</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2C3679F5-58EA-47FA-85BC-82A6F233BD3A}"/>
                  </a:ext>
                </a:extLst>
              </p:cNvPr>
              <p:cNvSpPr>
                <a:spLocks noGrp="1"/>
              </p:cNvSpPr>
              <p:nvPr>
                <p:ph type="body" idx="1"/>
              </p:nvPr>
            </p:nvSpPr>
            <p:spPr>
              <a:xfrm>
                <a:off x="677335" y="2321169"/>
                <a:ext cx="8596668" cy="3455377"/>
              </a:xfrm>
            </p:spPr>
            <p:txBody>
              <a:bodyPr>
                <a:normAutofit fontScale="85000" lnSpcReduction="10000"/>
              </a:bodyPr>
              <a:lstStyle/>
              <a:p>
                <a:endParaRPr lang="en-US" dirty="0"/>
              </a:p>
              <a:p>
                <a:pPr marL="342900" lvl="0" indent="-342900">
                  <a:buFont typeface="Arial" panose="020B0604020202020204" pitchFamily="34" charset="0"/>
                  <a:buChar char="•"/>
                </a:pPr>
                <a:r>
                  <a:rPr lang="en-US" sz="2800" dirty="0">
                    <a:solidFill>
                      <a:srgbClr val="002060"/>
                    </a:solidFill>
                  </a:rPr>
                  <a:t>Population variance (</a:t>
                </a:r>
                <a14:m>
                  <m:oMath xmlns:m="http://schemas.openxmlformats.org/officeDocument/2006/math">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𝜎</m:t>
                        </m:r>
                      </m:e>
                      <m:sup>
                        <m:r>
                          <a:rPr lang="en-US" sz="2800" i="1">
                            <a:solidFill>
                              <a:srgbClr val="002060"/>
                            </a:solidFill>
                            <a:latin typeface="Cambria Math" panose="02040503050406030204" pitchFamily="18" charset="0"/>
                          </a:rPr>
                          <m:t>2</m:t>
                        </m:r>
                      </m:sup>
                    </m:sSup>
                  </m:oMath>
                </a14:m>
                <a:r>
                  <a:rPr lang="en-US" sz="2800" dirty="0">
                    <a:solidFill>
                      <a:srgbClr val="002060"/>
                    </a:solidFill>
                  </a:rPr>
                  <a:t>) is the sum of squared deviations from the mean divided by population size(N).</a:t>
                </a:r>
              </a:p>
              <a:p>
                <a:pPr/>
                <a14:m>
                  <m:oMathPara xmlns:m="http://schemas.openxmlformats.org/officeDocument/2006/math">
                    <m:oMathParaPr>
                      <m:jc m:val="centerGroup"/>
                    </m:oMathParaPr>
                    <m:oMath xmlns:m="http://schemas.openxmlformats.org/officeDocument/2006/math">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𝜎</m:t>
                          </m:r>
                        </m:e>
                        <m:sup>
                          <m:r>
                            <a:rPr lang="en-US" sz="2800" i="1">
                              <a:solidFill>
                                <a:srgbClr val="002060"/>
                              </a:solidFill>
                              <a:latin typeface="Cambria Math" panose="02040503050406030204" pitchFamily="18" charset="0"/>
                            </a:rPr>
                            <m:t>2</m:t>
                          </m:r>
                        </m:sup>
                      </m:sSup>
                      <m:r>
                        <a:rPr lang="en-US" sz="2800" i="1">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nary>
                            <m:naryPr>
                              <m:chr m:val="∑"/>
                              <m:ctrlPr>
                                <a:rPr lang="en-US" sz="2800" i="1">
                                  <a:solidFill>
                                    <a:srgbClr val="002060"/>
                                  </a:solidFill>
                                  <a:latin typeface="Cambria Math" panose="02040503050406030204" pitchFamily="18" charset="0"/>
                                </a:rPr>
                              </m:ctrlPr>
                            </m:naryPr>
                            <m:sub>
                              <m:r>
                                <a:rPr lang="en-US" sz="2800" i="1">
                                  <a:solidFill>
                                    <a:srgbClr val="002060"/>
                                  </a:solidFill>
                                  <a:latin typeface="Cambria Math" panose="02040503050406030204" pitchFamily="18" charset="0"/>
                                </a:rPr>
                                <m:t>𝑖</m:t>
                              </m:r>
                              <m:r>
                                <a:rPr lang="en-US" sz="2800" i="1">
                                  <a:solidFill>
                                    <a:srgbClr val="002060"/>
                                  </a:solidFill>
                                  <a:latin typeface="Cambria Math" panose="02040503050406030204" pitchFamily="18" charset="0"/>
                                </a:rPr>
                                <m:t>=1</m:t>
                              </m:r>
                            </m:sub>
                            <m:sup>
                              <m:r>
                                <a:rPr lang="en-US" sz="2800" i="1">
                                  <a:solidFill>
                                    <a:srgbClr val="002060"/>
                                  </a:solidFill>
                                  <a:latin typeface="Cambria Math" panose="02040503050406030204" pitchFamily="18" charset="0"/>
                                </a:rPr>
                                <m:t>𝑁</m:t>
                              </m:r>
                            </m:sup>
                            <m:e>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𝑖</m:t>
                                      </m:r>
                                    </m:sub>
                                  </m:sSub>
                                  <m:r>
                                    <a:rPr lang="en-US" sz="2800" i="1">
                                      <a:solidFill>
                                        <a:srgbClr val="002060"/>
                                      </a:solidFill>
                                      <a:latin typeface="Cambria Math" panose="02040503050406030204" pitchFamily="18" charset="0"/>
                                    </a:rPr>
                                    <m:t>−</m:t>
                                  </m:r>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m:t>
                                  </m:r>
                                </m:e>
                                <m:sup>
                                  <m:r>
                                    <a:rPr lang="en-US" sz="2800" i="1">
                                      <a:solidFill>
                                        <a:srgbClr val="002060"/>
                                      </a:solidFill>
                                      <a:latin typeface="Cambria Math" panose="02040503050406030204" pitchFamily="18" charset="0"/>
                                    </a:rPr>
                                    <m:t>2</m:t>
                                  </m:r>
                                </m:sup>
                              </m:sSup>
                            </m:e>
                          </m:nary>
                        </m:num>
                        <m:den>
                          <m:r>
                            <a:rPr lang="en-US" sz="2800" i="1">
                              <a:solidFill>
                                <a:srgbClr val="002060"/>
                              </a:solidFill>
                              <a:latin typeface="Cambria Math" panose="02040503050406030204" pitchFamily="18" charset="0"/>
                            </a:rPr>
                            <m:t>𝑁</m:t>
                          </m:r>
                        </m:den>
                      </m:f>
                      <m:r>
                        <a:rPr lang="en-US" sz="2800" i="1">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1</m:t>
                                  </m:r>
                                </m:sub>
                              </m:sSub>
                              <m:r>
                                <a:rPr lang="en-US" sz="2800" i="1">
                                  <a:solidFill>
                                    <a:srgbClr val="002060"/>
                                  </a:solidFill>
                                  <a:latin typeface="Cambria Math" panose="02040503050406030204" pitchFamily="18" charset="0"/>
                                </a:rPr>
                                <m:t>−</m:t>
                              </m:r>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m:t>
                              </m:r>
                            </m:e>
                            <m:sup>
                              <m:r>
                                <a:rPr lang="en-US" sz="2800" i="1">
                                  <a:solidFill>
                                    <a:srgbClr val="002060"/>
                                  </a:solidFill>
                                  <a:latin typeface="Cambria Math" panose="02040503050406030204" pitchFamily="18" charset="0"/>
                                </a:rPr>
                                <m:t>2</m:t>
                              </m:r>
                            </m:sup>
                          </m:sSup>
                          <m:r>
                            <a:rPr lang="en-US" sz="2800" i="1">
                              <a:solidFill>
                                <a:srgbClr val="002060"/>
                              </a:solidFill>
                              <a:latin typeface="Cambria Math" panose="02040503050406030204" pitchFamily="18" charset="0"/>
                            </a:rPr>
                            <m:t>+</m:t>
                          </m:r>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2</m:t>
                                  </m:r>
                                </m:sub>
                              </m:sSub>
                              <m:r>
                                <a:rPr lang="en-US" sz="2800" i="1">
                                  <a:solidFill>
                                    <a:srgbClr val="002060"/>
                                  </a:solidFill>
                                  <a:latin typeface="Cambria Math" panose="02040503050406030204" pitchFamily="18" charset="0"/>
                                </a:rPr>
                                <m:t>−</m:t>
                              </m:r>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m:t>
                              </m:r>
                            </m:e>
                            <m:sup>
                              <m:r>
                                <a:rPr lang="en-US" sz="2800" i="1">
                                  <a:solidFill>
                                    <a:srgbClr val="002060"/>
                                  </a:solidFill>
                                  <a:latin typeface="Cambria Math" panose="02040503050406030204" pitchFamily="18" charset="0"/>
                                </a:rPr>
                                <m:t>2</m:t>
                              </m:r>
                            </m:sup>
                          </m:sSup>
                          <m:r>
                            <a:rPr lang="en-US" sz="2800" i="1">
                              <a:solidFill>
                                <a:srgbClr val="002060"/>
                              </a:solidFill>
                              <a:latin typeface="Cambria Math" panose="02040503050406030204" pitchFamily="18" charset="0"/>
                            </a:rPr>
                            <m:t>+…+</m:t>
                          </m:r>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𝑁</m:t>
                                  </m:r>
                                </m:sub>
                              </m:sSub>
                              <m:r>
                                <a:rPr lang="en-US" sz="2800" i="1">
                                  <a:solidFill>
                                    <a:srgbClr val="002060"/>
                                  </a:solidFill>
                                  <a:latin typeface="Cambria Math" panose="02040503050406030204" pitchFamily="18" charset="0"/>
                                </a:rPr>
                                <m:t>−</m:t>
                              </m:r>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m:t>
                              </m:r>
                            </m:e>
                            <m:sup>
                              <m:r>
                                <a:rPr lang="en-US" sz="2800" i="1">
                                  <a:solidFill>
                                    <a:srgbClr val="002060"/>
                                  </a:solidFill>
                                  <a:latin typeface="Cambria Math" panose="02040503050406030204" pitchFamily="18" charset="0"/>
                                </a:rPr>
                                <m:t>2</m:t>
                              </m:r>
                            </m:sup>
                          </m:sSup>
                        </m:num>
                        <m:den>
                          <m:r>
                            <a:rPr lang="en-US" sz="2800" i="1">
                              <a:solidFill>
                                <a:srgbClr val="002060"/>
                              </a:solidFill>
                              <a:latin typeface="Cambria Math" panose="02040503050406030204" pitchFamily="18" charset="0"/>
                            </a:rPr>
                            <m:t>𝑁</m:t>
                          </m:r>
                        </m:den>
                      </m:f>
                    </m:oMath>
                  </m:oMathPara>
                </a14:m>
                <a:endParaRPr lang="en-US" sz="2800" dirty="0">
                  <a:solidFill>
                    <a:srgbClr val="002060"/>
                  </a:solidFill>
                </a:endParaRPr>
              </a:p>
              <a:p>
                <a:pPr marL="342900" lvl="0" indent="-342900">
                  <a:buFont typeface="Arial" panose="020B0604020202020204" pitchFamily="34" charset="0"/>
                  <a:buChar char="•"/>
                </a:pPr>
                <a:r>
                  <a:rPr lang="en-US" sz="2800" dirty="0">
                    <a:solidFill>
                      <a:srgbClr val="002060"/>
                    </a:solidFill>
                  </a:rPr>
                  <a:t>Sample variance (</a:t>
                </a:r>
                <a14:m>
                  <m:oMath xmlns:m="http://schemas.openxmlformats.org/officeDocument/2006/math">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𝑠</m:t>
                        </m:r>
                      </m:e>
                      <m:sup>
                        <m:r>
                          <a:rPr lang="en-US" sz="2800" i="1">
                            <a:solidFill>
                              <a:srgbClr val="002060"/>
                            </a:solidFill>
                            <a:latin typeface="Cambria Math" panose="02040503050406030204" pitchFamily="18" charset="0"/>
                          </a:rPr>
                          <m:t>2</m:t>
                        </m:r>
                      </m:sup>
                    </m:sSup>
                  </m:oMath>
                </a14:m>
                <a:r>
                  <a:rPr lang="en-US" sz="2800" dirty="0">
                    <a:solidFill>
                      <a:srgbClr val="002060"/>
                    </a:solidFill>
                  </a:rPr>
                  <a:t>) is the sum of squared deviations from the mean divided by sample size(n)-1.</a:t>
                </a:r>
              </a:p>
              <a:p>
                <a:pPr/>
                <a14:m>
                  <m:oMathPara xmlns:m="http://schemas.openxmlformats.org/officeDocument/2006/math">
                    <m:oMathParaPr>
                      <m:jc m:val="centerGroup"/>
                    </m:oMathParaPr>
                    <m:oMath xmlns:m="http://schemas.openxmlformats.org/officeDocument/2006/math">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       </m:t>
                          </m:r>
                          <m:r>
                            <a:rPr lang="en-US" sz="2800" i="1">
                              <a:solidFill>
                                <a:srgbClr val="002060"/>
                              </a:solidFill>
                              <a:latin typeface="Cambria Math" panose="02040503050406030204" pitchFamily="18" charset="0"/>
                            </a:rPr>
                            <m:t>𝑠</m:t>
                          </m:r>
                        </m:e>
                        <m:sup>
                          <m:r>
                            <a:rPr lang="en-US" sz="2800" i="1">
                              <a:solidFill>
                                <a:srgbClr val="002060"/>
                              </a:solidFill>
                              <a:latin typeface="Cambria Math" panose="02040503050406030204" pitchFamily="18" charset="0"/>
                            </a:rPr>
                            <m:t>2</m:t>
                          </m:r>
                        </m:sup>
                      </m:sSup>
                      <m:r>
                        <a:rPr lang="en-US" sz="2800" i="1">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nary>
                            <m:naryPr>
                              <m:chr m:val="∑"/>
                              <m:ctrlPr>
                                <a:rPr lang="en-US" sz="2800" i="1">
                                  <a:solidFill>
                                    <a:srgbClr val="002060"/>
                                  </a:solidFill>
                                  <a:latin typeface="Cambria Math" panose="02040503050406030204" pitchFamily="18" charset="0"/>
                                </a:rPr>
                              </m:ctrlPr>
                            </m:naryPr>
                            <m:sub>
                              <m:r>
                                <a:rPr lang="en-US" sz="2800" i="1">
                                  <a:solidFill>
                                    <a:srgbClr val="002060"/>
                                  </a:solidFill>
                                  <a:latin typeface="Cambria Math" panose="02040503050406030204" pitchFamily="18" charset="0"/>
                                </a:rPr>
                                <m:t>𝑖</m:t>
                              </m:r>
                              <m:r>
                                <a:rPr lang="en-US" sz="2800" i="1">
                                  <a:solidFill>
                                    <a:srgbClr val="002060"/>
                                  </a:solidFill>
                                  <a:latin typeface="Cambria Math" panose="02040503050406030204" pitchFamily="18" charset="0"/>
                                </a:rPr>
                                <m:t>=1</m:t>
                              </m:r>
                            </m:sub>
                            <m:sup>
                              <m:r>
                                <a:rPr lang="en-US" sz="2800" i="1">
                                  <a:solidFill>
                                    <a:srgbClr val="002060"/>
                                  </a:solidFill>
                                  <a:latin typeface="Cambria Math" panose="02040503050406030204" pitchFamily="18" charset="0"/>
                                </a:rPr>
                                <m:t>𝑛</m:t>
                              </m:r>
                            </m:sup>
                            <m:e>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𝑖</m:t>
                                      </m:r>
                                    </m:sub>
                                  </m:sSub>
                                  <m:r>
                                    <a:rPr lang="en-US" sz="2800" i="1">
                                      <a:solidFill>
                                        <a:srgbClr val="002060"/>
                                      </a:solidFill>
                                      <a:latin typeface="Cambria Math" panose="02040503050406030204" pitchFamily="18" charset="0"/>
                                    </a:rPr>
                                    <m:t>−</m:t>
                                  </m:r>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m:t>
                                  </m:r>
                                </m:e>
                                <m:sup>
                                  <m:r>
                                    <a:rPr lang="en-US" sz="2800" i="1">
                                      <a:solidFill>
                                        <a:srgbClr val="002060"/>
                                      </a:solidFill>
                                      <a:latin typeface="Cambria Math" panose="02040503050406030204" pitchFamily="18" charset="0"/>
                                    </a:rPr>
                                    <m:t>2</m:t>
                                  </m:r>
                                </m:sup>
                              </m:sSup>
                            </m:e>
                          </m:nary>
                        </m:num>
                        <m:den>
                          <m:r>
                            <a:rPr lang="en-US" sz="2800" i="1">
                              <a:solidFill>
                                <a:srgbClr val="002060"/>
                              </a:solidFill>
                              <a:latin typeface="Cambria Math" panose="02040503050406030204" pitchFamily="18" charset="0"/>
                            </a:rPr>
                            <m:t>𝑛</m:t>
                          </m:r>
                          <m:r>
                            <a:rPr lang="en-US" sz="2800" i="1">
                              <a:solidFill>
                                <a:srgbClr val="002060"/>
                              </a:solidFill>
                              <a:latin typeface="Cambria Math" panose="02040503050406030204" pitchFamily="18" charset="0"/>
                            </a:rPr>
                            <m:t>−1</m:t>
                          </m:r>
                        </m:den>
                      </m:f>
                      <m:r>
                        <a:rPr lang="en-US" sz="2800" i="1">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1</m:t>
                                  </m:r>
                                </m:sub>
                              </m:sSub>
                              <m:r>
                                <a:rPr lang="en-US" sz="2800" i="1">
                                  <a:solidFill>
                                    <a:srgbClr val="002060"/>
                                  </a:solidFill>
                                  <a:latin typeface="Cambria Math" panose="02040503050406030204" pitchFamily="18" charset="0"/>
                                </a:rPr>
                                <m:t>−</m:t>
                              </m:r>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m:t>
                              </m:r>
                            </m:e>
                            <m:sup>
                              <m:r>
                                <a:rPr lang="en-US" sz="2800" i="1">
                                  <a:solidFill>
                                    <a:srgbClr val="002060"/>
                                  </a:solidFill>
                                  <a:latin typeface="Cambria Math" panose="02040503050406030204" pitchFamily="18" charset="0"/>
                                </a:rPr>
                                <m:t>2</m:t>
                              </m:r>
                            </m:sup>
                          </m:sSup>
                          <m:r>
                            <a:rPr lang="en-US" sz="2800" i="1">
                              <a:solidFill>
                                <a:srgbClr val="002060"/>
                              </a:solidFill>
                              <a:latin typeface="Cambria Math" panose="02040503050406030204" pitchFamily="18" charset="0"/>
                            </a:rPr>
                            <m:t>+</m:t>
                          </m:r>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2</m:t>
                                  </m:r>
                                </m:sub>
                              </m:sSub>
                              <m:r>
                                <a:rPr lang="en-US" sz="2800" i="1">
                                  <a:solidFill>
                                    <a:srgbClr val="002060"/>
                                  </a:solidFill>
                                  <a:latin typeface="Cambria Math" panose="02040503050406030204" pitchFamily="18" charset="0"/>
                                </a:rPr>
                                <m:t>−</m:t>
                              </m:r>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m:t>
                              </m:r>
                            </m:e>
                            <m:sup>
                              <m:r>
                                <a:rPr lang="en-US" sz="2800" i="1">
                                  <a:solidFill>
                                    <a:srgbClr val="002060"/>
                                  </a:solidFill>
                                  <a:latin typeface="Cambria Math" panose="02040503050406030204" pitchFamily="18" charset="0"/>
                                </a:rPr>
                                <m:t>2</m:t>
                              </m:r>
                            </m:sup>
                          </m:sSup>
                          <m:r>
                            <a:rPr lang="en-US" sz="2800" i="1">
                              <a:solidFill>
                                <a:srgbClr val="002060"/>
                              </a:solidFill>
                              <a:latin typeface="Cambria Math" panose="02040503050406030204" pitchFamily="18" charset="0"/>
                            </a:rPr>
                            <m:t>+…+</m:t>
                          </m:r>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m:t>
                              </m:r>
                              <m:sSub>
                                <m:sSubPr>
                                  <m:ctrlPr>
                                    <a:rPr lang="en-US" sz="2800" i="1">
                                      <a:solidFill>
                                        <a:srgbClr val="002060"/>
                                      </a:solidFill>
                                      <a:latin typeface="Cambria Math" panose="02040503050406030204" pitchFamily="18" charset="0"/>
                                    </a:rPr>
                                  </m:ctrlPr>
                                </m:sSubPr>
                                <m:e>
                                  <m:r>
                                    <a:rPr lang="en-US" sz="2800" i="1">
                                      <a:solidFill>
                                        <a:srgbClr val="002060"/>
                                      </a:solidFill>
                                      <a:latin typeface="Cambria Math" panose="02040503050406030204" pitchFamily="18" charset="0"/>
                                    </a:rPr>
                                    <m:t>𝑥</m:t>
                                  </m:r>
                                </m:e>
                                <m:sub>
                                  <m:r>
                                    <a:rPr lang="en-US" sz="2800" i="1">
                                      <a:solidFill>
                                        <a:srgbClr val="002060"/>
                                      </a:solidFill>
                                      <a:latin typeface="Cambria Math" panose="02040503050406030204" pitchFamily="18" charset="0"/>
                                    </a:rPr>
                                    <m:t>𝑛</m:t>
                                  </m:r>
                                </m:sub>
                              </m:sSub>
                              <m:r>
                                <a:rPr lang="en-US" sz="2800" i="1">
                                  <a:solidFill>
                                    <a:srgbClr val="002060"/>
                                  </a:solidFill>
                                  <a:latin typeface="Cambria Math" panose="02040503050406030204" pitchFamily="18" charset="0"/>
                                </a:rPr>
                                <m:t>−</m:t>
                              </m:r>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m:t>
                              </m:r>
                            </m:e>
                            <m:sup>
                              <m:r>
                                <a:rPr lang="en-US" sz="2800" i="1">
                                  <a:solidFill>
                                    <a:srgbClr val="002060"/>
                                  </a:solidFill>
                                  <a:latin typeface="Cambria Math" panose="02040503050406030204" pitchFamily="18" charset="0"/>
                                </a:rPr>
                                <m:t>2</m:t>
                              </m:r>
                            </m:sup>
                          </m:sSup>
                        </m:num>
                        <m:den>
                          <m:r>
                            <a:rPr lang="en-US" sz="2800" i="1">
                              <a:solidFill>
                                <a:srgbClr val="002060"/>
                              </a:solidFill>
                              <a:latin typeface="Cambria Math" panose="02040503050406030204" pitchFamily="18" charset="0"/>
                            </a:rPr>
                            <m:t>𝑛</m:t>
                          </m:r>
                          <m:r>
                            <a:rPr lang="en-US" sz="2800" i="1">
                              <a:solidFill>
                                <a:srgbClr val="002060"/>
                              </a:solidFill>
                              <a:latin typeface="Cambria Math" panose="02040503050406030204" pitchFamily="18" charset="0"/>
                            </a:rPr>
                            <m:t>−1</m:t>
                          </m:r>
                        </m:den>
                      </m:f>
                    </m:oMath>
                  </m:oMathPara>
                </a14:m>
                <a:endParaRPr lang="en-US" sz="2800" dirty="0">
                  <a:solidFill>
                    <a:srgbClr val="002060"/>
                  </a:solidFill>
                </a:endParaRPr>
              </a:p>
              <a:p>
                <a:endParaRPr lang="en-US" dirty="0"/>
              </a:p>
            </p:txBody>
          </p:sp>
        </mc:Choice>
        <mc:Fallback xmlns="">
          <p:sp>
            <p:nvSpPr>
              <p:cNvPr id="3" name="Text Placeholder 2">
                <a:extLst>
                  <a:ext uri="{FF2B5EF4-FFF2-40B4-BE49-F238E27FC236}">
                    <a16:creationId xmlns:a16="http://schemas.microsoft.com/office/drawing/2014/main" id="{2C3679F5-58EA-47FA-85BC-82A6F233BD3A}"/>
                  </a:ext>
                </a:extLst>
              </p:cNvPr>
              <p:cNvSpPr>
                <a:spLocks noGrp="1" noRot="1" noChangeAspect="1" noMove="1" noResize="1" noEditPoints="1" noAdjustHandles="1" noChangeArrowheads="1" noChangeShapeType="1" noTextEdit="1"/>
              </p:cNvSpPr>
              <p:nvPr>
                <p:ph type="body" idx="1"/>
              </p:nvPr>
            </p:nvSpPr>
            <p:spPr>
              <a:xfrm>
                <a:off x="677335" y="2321169"/>
                <a:ext cx="8596668" cy="3455377"/>
              </a:xfrm>
              <a:blipFill>
                <a:blip r:embed="rId2"/>
                <a:stretch>
                  <a:fillRect l="-496"/>
                </a:stretch>
              </a:blipFill>
            </p:spPr>
            <p:txBody>
              <a:bodyPr/>
              <a:lstStyle/>
              <a:p>
                <a:r>
                  <a:rPr lang="en-US">
                    <a:noFill/>
                  </a:rPr>
                  <a:t> </a:t>
                </a:r>
              </a:p>
            </p:txBody>
          </p:sp>
        </mc:Fallback>
      </mc:AlternateContent>
    </p:spTree>
    <p:extLst>
      <p:ext uri="{BB962C8B-B14F-4D97-AF65-F5344CB8AC3E}">
        <p14:creationId xmlns:p14="http://schemas.microsoft.com/office/powerpoint/2010/main" val="2236139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25D0B-8A70-48BC-92FD-159A9F71B5FE}"/>
              </a:ext>
            </a:extLst>
          </p:cNvPr>
          <p:cNvSpPr>
            <a:spLocks noGrp="1"/>
          </p:cNvSpPr>
          <p:nvPr>
            <p:ph type="title"/>
          </p:nvPr>
        </p:nvSpPr>
        <p:spPr>
          <a:xfrm>
            <a:off x="677335" y="404447"/>
            <a:ext cx="8596668" cy="1512277"/>
          </a:xfrm>
        </p:spPr>
        <p:txBody>
          <a:bodyPr/>
          <a:lstStyle/>
          <a:p>
            <a:r>
              <a:rPr lang="en-US" dirty="0"/>
              <a:t>What is the STANDARD DEVIATION?</a:t>
            </a:r>
          </a:p>
        </p:txBody>
      </p:sp>
      <p:sp>
        <p:nvSpPr>
          <p:cNvPr id="3" name="Text Placeholder 2">
            <a:extLst>
              <a:ext uri="{FF2B5EF4-FFF2-40B4-BE49-F238E27FC236}">
                <a16:creationId xmlns:a16="http://schemas.microsoft.com/office/drawing/2014/main" id="{3C61780B-7420-45B8-919B-580681FDE11A}"/>
              </a:ext>
            </a:extLst>
          </p:cNvPr>
          <p:cNvSpPr>
            <a:spLocks noGrp="1"/>
          </p:cNvSpPr>
          <p:nvPr>
            <p:ph type="body" idx="1"/>
          </p:nvPr>
        </p:nvSpPr>
        <p:spPr>
          <a:xfrm>
            <a:off x="677335" y="2338754"/>
            <a:ext cx="8596668" cy="3604846"/>
          </a:xfrm>
        </p:spPr>
        <p:txBody>
          <a:bodyPr>
            <a:normAutofit/>
          </a:bodyPr>
          <a:lstStyle/>
          <a:p>
            <a:r>
              <a:rPr lang="en-US" sz="2800" dirty="0">
                <a:solidFill>
                  <a:srgbClr val="0070C0"/>
                </a:solidFill>
              </a:rPr>
              <a:t>The standard deviation is the most common measure of dispersion, or how spread out the data are about the mean. We use the standard deviation to determine how spread out the data are from the mean. A higher standard deviation value indicates greater spread in the data.</a:t>
            </a:r>
          </a:p>
        </p:txBody>
      </p:sp>
    </p:spTree>
    <p:extLst>
      <p:ext uri="{BB962C8B-B14F-4D97-AF65-F5344CB8AC3E}">
        <p14:creationId xmlns:p14="http://schemas.microsoft.com/office/powerpoint/2010/main" val="59483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9D172-48F4-43B2-B0FA-39288019AAD6}"/>
              </a:ext>
            </a:extLst>
          </p:cNvPr>
          <p:cNvSpPr>
            <a:spLocks noGrp="1"/>
          </p:cNvSpPr>
          <p:nvPr>
            <p:ph type="title"/>
          </p:nvPr>
        </p:nvSpPr>
        <p:spPr>
          <a:xfrm>
            <a:off x="448408" y="395654"/>
            <a:ext cx="8790425" cy="1772138"/>
          </a:xfrm>
        </p:spPr>
        <p:txBody>
          <a:bodyPr>
            <a:normAutofit/>
          </a:bodyPr>
          <a:lstStyle/>
          <a:p>
            <a:r>
              <a:rPr lang="en-US" sz="2800" dirty="0"/>
              <a:t>There are two samples chosen from the same population, and their distributions are shown below: </a:t>
            </a:r>
          </a:p>
        </p:txBody>
      </p:sp>
      <p:pic>
        <p:nvPicPr>
          <p:cNvPr id="3" name="Picture 2" descr="https://support.minitab.com/en-us/minitab-express/1/individual_val_plot_standard_deviation_def_1.png">
            <a:extLst>
              <a:ext uri="{FF2B5EF4-FFF2-40B4-BE49-F238E27FC236}">
                <a16:creationId xmlns:a16="http://schemas.microsoft.com/office/drawing/2014/main" id="{1839B6E4-A13F-475A-802D-482045C246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087" y="1996831"/>
            <a:ext cx="3223069" cy="233875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ttps://support.minitab.com/en-us/minitab-express/1/individual_val_plot_standard_deviation_def_two.png">
            <a:extLst>
              <a:ext uri="{FF2B5EF4-FFF2-40B4-BE49-F238E27FC236}">
                <a16:creationId xmlns:a16="http://schemas.microsoft.com/office/drawing/2014/main" id="{756DEAE9-B941-4050-BAED-3B54903416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9500" y="1996831"/>
            <a:ext cx="3345562" cy="239150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standard deviation">
            <a:extLst>
              <a:ext uri="{FF2B5EF4-FFF2-40B4-BE49-F238E27FC236}">
                <a16:creationId xmlns:a16="http://schemas.microsoft.com/office/drawing/2014/main" id="{D1ADD24D-09A4-4F98-86CB-6DF9356A19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334" y="4349260"/>
            <a:ext cx="9038493" cy="3001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505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DD23-0CEA-4F43-BA97-44E881D7841B}"/>
              </a:ext>
            </a:extLst>
          </p:cNvPr>
          <p:cNvSpPr>
            <a:spLocks noGrp="1"/>
          </p:cNvSpPr>
          <p:nvPr>
            <p:ph type="title"/>
          </p:nvPr>
        </p:nvSpPr>
        <p:spPr>
          <a:xfrm>
            <a:off x="70338" y="1128347"/>
            <a:ext cx="9203665" cy="1315915"/>
          </a:xfrm>
        </p:spPr>
        <p:txBody>
          <a:bodyPr/>
          <a:lstStyle/>
          <a:p>
            <a:r>
              <a:rPr lang="en-US" dirty="0"/>
              <a:t>Standard Deviation Formula</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536E9F15-FD3E-4905-B749-FAEFB1602020}"/>
                  </a:ext>
                </a:extLst>
              </p:cNvPr>
              <p:cNvSpPr>
                <a:spLocks noGrp="1"/>
              </p:cNvSpPr>
              <p:nvPr>
                <p:ph type="body" idx="1"/>
              </p:nvPr>
            </p:nvSpPr>
            <p:spPr>
              <a:xfrm>
                <a:off x="677335" y="2444262"/>
                <a:ext cx="8596668" cy="3597100"/>
              </a:xfrm>
            </p:spPr>
            <p:txBody>
              <a:bodyPr/>
              <a:lstStyle/>
              <a:p>
                <a:pPr marL="285750" lvl="0" indent="-285750">
                  <a:buFont typeface="Arial" panose="020B0604020202020204" pitchFamily="34" charset="0"/>
                  <a:buChar char="•"/>
                </a:pPr>
                <a:r>
                  <a:rPr lang="en-US" sz="2800" dirty="0">
                    <a:solidFill>
                      <a:srgbClr val="002060"/>
                    </a:solidFill>
                  </a:rPr>
                  <a:t>Population SD (</a:t>
                </a:r>
                <a14:m>
                  <m:oMath xmlns:m="http://schemas.openxmlformats.org/officeDocument/2006/math">
                    <m:r>
                      <a:rPr lang="en-US" sz="2800" i="1">
                        <a:solidFill>
                          <a:srgbClr val="002060"/>
                        </a:solidFill>
                        <a:latin typeface="Cambria Math" panose="02040503050406030204" pitchFamily="18" charset="0"/>
                      </a:rPr>
                      <m:t>𝜎</m:t>
                    </m:r>
                  </m:oMath>
                </a14:m>
                <a:r>
                  <a:rPr lang="en-US" sz="2800" dirty="0">
                    <a:solidFill>
                      <a:srgbClr val="002060"/>
                    </a:solidFill>
                  </a:rPr>
                  <a:t>) is the positive square root of the population variance.</a:t>
                </a:r>
              </a:p>
              <a:p>
                <a:pPr/>
                <a14:m>
                  <m:oMathPara xmlns:m="http://schemas.openxmlformats.org/officeDocument/2006/math">
                    <m:oMathParaPr>
                      <m:jc m:val="centerGroup"/>
                    </m:oMathParaPr>
                    <m:oMath xmlns:m="http://schemas.openxmlformats.org/officeDocument/2006/math">
                      <m:r>
                        <a:rPr lang="en-US" sz="2800" i="1">
                          <a:solidFill>
                            <a:srgbClr val="002060"/>
                          </a:solidFill>
                          <a:latin typeface="Cambria Math" panose="02040503050406030204" pitchFamily="18" charset="0"/>
                        </a:rPr>
                        <m:t>𝜎</m:t>
                      </m:r>
                      <m:r>
                        <a:rPr lang="en-US" sz="2800" i="1">
                          <a:solidFill>
                            <a:srgbClr val="002060"/>
                          </a:solidFill>
                          <a:latin typeface="Cambria Math" panose="02040503050406030204" pitchFamily="18" charset="0"/>
                        </a:rPr>
                        <m:t>=</m:t>
                      </m:r>
                      <m:rad>
                        <m:radPr>
                          <m:degHide m:val="on"/>
                          <m:ctrlPr>
                            <a:rPr lang="en-US" sz="2800" i="1">
                              <a:solidFill>
                                <a:srgbClr val="002060"/>
                              </a:solidFill>
                              <a:latin typeface="Cambria Math" panose="02040503050406030204" pitchFamily="18" charset="0"/>
                            </a:rPr>
                          </m:ctrlPr>
                        </m:radPr>
                        <m:deg/>
                        <m:e>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𝜎</m:t>
                              </m:r>
                            </m:e>
                            <m:sup>
                              <m:r>
                                <a:rPr lang="en-US" sz="2800" i="1">
                                  <a:solidFill>
                                    <a:srgbClr val="002060"/>
                                  </a:solidFill>
                                  <a:latin typeface="Cambria Math" panose="02040503050406030204" pitchFamily="18" charset="0"/>
                                </a:rPr>
                                <m:t>2</m:t>
                              </m:r>
                            </m:sup>
                          </m:sSup>
                        </m:e>
                      </m:rad>
                    </m:oMath>
                  </m:oMathPara>
                </a14:m>
                <a:endParaRPr lang="en-US" sz="2800" dirty="0">
                  <a:solidFill>
                    <a:srgbClr val="002060"/>
                  </a:solidFill>
                </a:endParaRPr>
              </a:p>
              <a:p>
                <a:pPr marL="285750" lvl="0" indent="-285750">
                  <a:buFont typeface="Arial" panose="020B0604020202020204" pitchFamily="34" charset="0"/>
                  <a:buChar char="•"/>
                </a:pPr>
                <a:r>
                  <a:rPr lang="en-US" sz="2800" dirty="0">
                    <a:solidFill>
                      <a:srgbClr val="002060"/>
                    </a:solidFill>
                  </a:rPr>
                  <a:t>Sample SD (s) is the positive square root of the sample variance.</a:t>
                </a:r>
              </a:p>
              <a:p>
                <a:pPr/>
                <a14:m>
                  <m:oMathPara xmlns:m="http://schemas.openxmlformats.org/officeDocument/2006/math">
                    <m:oMathParaPr>
                      <m:jc m:val="centerGroup"/>
                    </m:oMathParaPr>
                    <m:oMath xmlns:m="http://schemas.openxmlformats.org/officeDocument/2006/math">
                      <m:r>
                        <a:rPr lang="en-US" sz="2800" i="1">
                          <a:solidFill>
                            <a:srgbClr val="002060"/>
                          </a:solidFill>
                          <a:latin typeface="Cambria Math" panose="02040503050406030204" pitchFamily="18" charset="0"/>
                        </a:rPr>
                        <m:t>𝑠</m:t>
                      </m:r>
                      <m:r>
                        <a:rPr lang="en-US" sz="2800" i="1">
                          <a:solidFill>
                            <a:srgbClr val="002060"/>
                          </a:solidFill>
                          <a:latin typeface="Cambria Math" panose="02040503050406030204" pitchFamily="18" charset="0"/>
                        </a:rPr>
                        <m:t>=</m:t>
                      </m:r>
                      <m:rad>
                        <m:radPr>
                          <m:degHide m:val="on"/>
                          <m:ctrlPr>
                            <a:rPr lang="en-US" sz="2800" i="1">
                              <a:solidFill>
                                <a:srgbClr val="002060"/>
                              </a:solidFill>
                              <a:latin typeface="Cambria Math" panose="02040503050406030204" pitchFamily="18" charset="0"/>
                            </a:rPr>
                          </m:ctrlPr>
                        </m:radPr>
                        <m:deg/>
                        <m:e>
                          <m:sSup>
                            <m:sSupPr>
                              <m:ctrlPr>
                                <a:rPr lang="en-US" sz="2800" i="1">
                                  <a:solidFill>
                                    <a:srgbClr val="002060"/>
                                  </a:solidFill>
                                  <a:latin typeface="Cambria Math" panose="02040503050406030204" pitchFamily="18" charset="0"/>
                                </a:rPr>
                              </m:ctrlPr>
                            </m:sSupPr>
                            <m:e>
                              <m:r>
                                <a:rPr lang="en-US" sz="2800" i="1">
                                  <a:solidFill>
                                    <a:srgbClr val="002060"/>
                                  </a:solidFill>
                                  <a:latin typeface="Cambria Math" panose="02040503050406030204" pitchFamily="18" charset="0"/>
                                </a:rPr>
                                <m:t>𝑠</m:t>
                              </m:r>
                            </m:e>
                            <m:sup>
                              <m:r>
                                <a:rPr lang="en-US" sz="2800" i="1">
                                  <a:solidFill>
                                    <a:srgbClr val="002060"/>
                                  </a:solidFill>
                                  <a:latin typeface="Cambria Math" panose="02040503050406030204" pitchFamily="18" charset="0"/>
                                </a:rPr>
                                <m:t>2</m:t>
                              </m:r>
                            </m:sup>
                          </m:sSup>
                        </m:e>
                      </m:rad>
                    </m:oMath>
                  </m:oMathPara>
                </a14:m>
                <a:endParaRPr lang="en-US" sz="2800" dirty="0"/>
              </a:p>
              <a:p>
                <a:endParaRPr lang="en-US" dirty="0"/>
              </a:p>
            </p:txBody>
          </p:sp>
        </mc:Choice>
        <mc:Fallback xmlns="">
          <p:sp>
            <p:nvSpPr>
              <p:cNvPr id="3" name="Text Placeholder 2">
                <a:extLst>
                  <a:ext uri="{FF2B5EF4-FFF2-40B4-BE49-F238E27FC236}">
                    <a16:creationId xmlns:a16="http://schemas.microsoft.com/office/drawing/2014/main" id="{536E9F15-FD3E-4905-B749-FAEFB1602020}"/>
                  </a:ext>
                </a:extLst>
              </p:cNvPr>
              <p:cNvSpPr>
                <a:spLocks noGrp="1" noRot="1" noChangeAspect="1" noMove="1" noResize="1" noEditPoints="1" noAdjustHandles="1" noChangeArrowheads="1" noChangeShapeType="1" noTextEdit="1"/>
              </p:cNvSpPr>
              <p:nvPr>
                <p:ph type="body" idx="1"/>
              </p:nvPr>
            </p:nvSpPr>
            <p:spPr>
              <a:xfrm>
                <a:off x="677335" y="2444262"/>
                <a:ext cx="8596668" cy="3597100"/>
              </a:xfrm>
              <a:blipFill>
                <a:blip r:embed="rId2"/>
                <a:stretch>
                  <a:fillRect l="-851" r="-2411"/>
                </a:stretch>
              </a:blipFill>
            </p:spPr>
            <p:txBody>
              <a:bodyPr/>
              <a:lstStyle/>
              <a:p>
                <a:r>
                  <a:rPr lang="en-US">
                    <a:noFill/>
                  </a:rPr>
                  <a:t> </a:t>
                </a:r>
              </a:p>
            </p:txBody>
          </p:sp>
        </mc:Fallback>
      </mc:AlternateContent>
    </p:spTree>
    <p:extLst>
      <p:ext uri="{BB962C8B-B14F-4D97-AF65-F5344CB8AC3E}">
        <p14:creationId xmlns:p14="http://schemas.microsoft.com/office/powerpoint/2010/main" val="295332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6F8C2-5C52-4D31-8E14-730DD9E79362}"/>
              </a:ext>
            </a:extLst>
          </p:cNvPr>
          <p:cNvSpPr>
            <a:spLocks noGrp="1"/>
          </p:cNvSpPr>
          <p:nvPr>
            <p:ph type="ctrTitle"/>
          </p:nvPr>
        </p:nvSpPr>
        <p:spPr>
          <a:xfrm>
            <a:off x="970736" y="61547"/>
            <a:ext cx="7766936" cy="1696915"/>
          </a:xfrm>
        </p:spPr>
        <p:txBody>
          <a:bodyPr/>
          <a:lstStyle/>
          <a:p>
            <a:pPr algn="l"/>
            <a:r>
              <a:rPr lang="en-US" b="1" dirty="0"/>
              <a:t>Usual</a:t>
            </a:r>
            <a:r>
              <a:rPr lang="en-US" dirty="0"/>
              <a:t> V.S </a:t>
            </a:r>
            <a:r>
              <a:rPr lang="en-US" b="1" dirty="0"/>
              <a:t>Unusual</a:t>
            </a:r>
            <a:br>
              <a:rPr lang="en-US" dirty="0"/>
            </a:br>
            <a:endParaRPr lang="en-US" dirty="0"/>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CA4649B3-0400-4BD4-AC47-4442287F2AD0}"/>
                  </a:ext>
                </a:extLst>
              </p:cNvPr>
              <p:cNvSpPr>
                <a:spLocks noGrp="1"/>
              </p:cNvSpPr>
              <p:nvPr>
                <p:ph type="subTitle" idx="1"/>
              </p:nvPr>
            </p:nvSpPr>
            <p:spPr>
              <a:xfrm>
                <a:off x="841782" y="1107830"/>
                <a:ext cx="4792755" cy="5838040"/>
              </a:xfrm>
            </p:spPr>
            <p:txBody>
              <a:bodyPr>
                <a:normAutofit/>
              </a:bodyPr>
              <a:lstStyle/>
              <a:p>
                <a:pPr algn="l"/>
                <a:r>
                  <a:rPr lang="en-US" sz="2800" dirty="0">
                    <a:solidFill>
                      <a:srgbClr val="002060"/>
                    </a:solidFill>
                  </a:rPr>
                  <a:t>By definition, an usual value should lie within 2 standard deviation of the mean is also called usual region. Otherwise, the value is unusual. </a:t>
                </a:r>
              </a:p>
              <a:p>
                <a:pPr algn="l"/>
                <a:r>
                  <a:rPr lang="en-US" sz="2800" dirty="0">
                    <a:solidFill>
                      <a:srgbClr val="002060"/>
                    </a:solidFill>
                  </a:rPr>
                  <a:t>Usual region for population:</a:t>
                </a:r>
              </a:p>
              <a:p>
                <a:pPr/>
                <a14:m>
                  <m:oMathPara xmlns:m="http://schemas.openxmlformats.org/officeDocument/2006/math">
                    <m:oMathParaPr>
                      <m:jc m:val="centerGroup"/>
                    </m:oMathParaPr>
                    <m:oMath xmlns:m="http://schemas.openxmlformats.org/officeDocument/2006/math">
                      <m:r>
                        <a:rPr lang="en-US" sz="2800" i="1" smtClean="0">
                          <a:solidFill>
                            <a:srgbClr val="002060"/>
                          </a:solidFill>
                          <a:latin typeface="Cambria Math" panose="02040503050406030204" pitchFamily="18" charset="0"/>
                        </a:rPr>
                        <m:t>(µ−2</m:t>
                      </m:r>
                      <m:r>
                        <a:rPr lang="en-US" sz="2800" i="1" smtClean="0">
                          <a:solidFill>
                            <a:srgbClr val="002060"/>
                          </a:solidFill>
                          <a:latin typeface="Cambria Math" panose="02040503050406030204" pitchFamily="18" charset="0"/>
                        </a:rPr>
                        <m:t>𝜎</m:t>
                      </m:r>
                      <m:r>
                        <a:rPr lang="en-US" sz="2800" i="1" smtClean="0">
                          <a:solidFill>
                            <a:srgbClr val="002060"/>
                          </a:solidFill>
                          <a:latin typeface="Cambria Math" panose="02040503050406030204" pitchFamily="18" charset="0"/>
                        </a:rPr>
                        <m:t>,µ+2</m:t>
                      </m:r>
                      <m:r>
                        <a:rPr lang="en-US" sz="2800" i="1" smtClean="0">
                          <a:solidFill>
                            <a:srgbClr val="002060"/>
                          </a:solidFill>
                          <a:latin typeface="Cambria Math" panose="02040503050406030204" pitchFamily="18" charset="0"/>
                        </a:rPr>
                        <m:t>𝜎</m:t>
                      </m:r>
                      <m:r>
                        <a:rPr lang="en-US" sz="2800" i="1" smtClean="0">
                          <a:solidFill>
                            <a:srgbClr val="002060"/>
                          </a:solidFill>
                          <a:latin typeface="Cambria Math" panose="02040503050406030204" pitchFamily="18" charset="0"/>
                        </a:rPr>
                        <m:t>)</m:t>
                      </m:r>
                    </m:oMath>
                  </m:oMathPara>
                </a14:m>
                <a:endParaRPr lang="en-US" sz="2800" dirty="0">
                  <a:solidFill>
                    <a:srgbClr val="002060"/>
                  </a:solidFill>
                  <a:latin typeface="Mathematica1" panose="05000502060100000001" pitchFamily="2" charset="2"/>
                </a:endParaRPr>
              </a:p>
              <a:p>
                <a:pPr algn="l"/>
                <a:r>
                  <a:rPr lang="en-US" sz="2800" dirty="0">
                    <a:solidFill>
                      <a:srgbClr val="002060"/>
                    </a:solidFill>
                  </a:rPr>
                  <a:t>Usual region for sample:</a:t>
                </a:r>
              </a:p>
              <a:p>
                <a:pPr/>
                <a14:m>
                  <m:oMathPara xmlns:m="http://schemas.openxmlformats.org/officeDocument/2006/math">
                    <m:oMathParaPr>
                      <m:jc m:val="centerGroup"/>
                    </m:oMathParaPr>
                    <m:oMath xmlns:m="http://schemas.openxmlformats.org/officeDocument/2006/math">
                      <m:r>
                        <a:rPr lang="en-US" sz="2800" i="1">
                          <a:solidFill>
                            <a:srgbClr val="002060"/>
                          </a:solidFill>
                          <a:latin typeface="Cambria Math" panose="02040503050406030204" pitchFamily="18" charset="0"/>
                        </a:rPr>
                        <m:t>(</m:t>
                      </m:r>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−2</m:t>
                      </m:r>
                      <m:r>
                        <a:rPr lang="en-US" sz="2800" i="1">
                          <a:solidFill>
                            <a:srgbClr val="002060"/>
                          </a:solidFill>
                          <a:latin typeface="Cambria Math" panose="02040503050406030204" pitchFamily="18" charset="0"/>
                        </a:rPr>
                        <m:t>𝑠</m:t>
                      </m:r>
                      <m:r>
                        <a:rPr lang="en-US" sz="2800" i="1">
                          <a:solidFill>
                            <a:srgbClr val="002060"/>
                          </a:solidFill>
                          <a:latin typeface="Cambria Math" panose="02040503050406030204" pitchFamily="18" charset="0"/>
                        </a:rPr>
                        <m:t>,</m:t>
                      </m:r>
                      <m:acc>
                        <m:accPr>
                          <m:chr m:val="̅"/>
                          <m:ctrlPr>
                            <a:rPr lang="en-US" sz="2800" i="1">
                              <a:solidFill>
                                <a:srgbClr val="002060"/>
                              </a:solidFill>
                              <a:latin typeface="Cambria Math" panose="02040503050406030204" pitchFamily="18" charset="0"/>
                            </a:rPr>
                          </m:ctrlPr>
                        </m:accPr>
                        <m:e>
                          <m:r>
                            <a:rPr lang="en-US" sz="2800" i="1">
                              <a:solidFill>
                                <a:srgbClr val="002060"/>
                              </a:solidFill>
                              <a:latin typeface="Cambria Math" panose="02040503050406030204" pitchFamily="18" charset="0"/>
                            </a:rPr>
                            <m:t>𝑥</m:t>
                          </m:r>
                        </m:e>
                      </m:acc>
                      <m:r>
                        <a:rPr lang="en-US" sz="2800" i="1">
                          <a:solidFill>
                            <a:srgbClr val="002060"/>
                          </a:solidFill>
                          <a:latin typeface="Cambria Math" panose="02040503050406030204" pitchFamily="18" charset="0"/>
                        </a:rPr>
                        <m:t>+2</m:t>
                      </m:r>
                      <m:r>
                        <a:rPr lang="en-US" sz="2800" i="1">
                          <a:solidFill>
                            <a:srgbClr val="002060"/>
                          </a:solidFill>
                          <a:latin typeface="Cambria Math" panose="02040503050406030204" pitchFamily="18" charset="0"/>
                        </a:rPr>
                        <m:t>𝑠</m:t>
                      </m:r>
                      <m:r>
                        <a:rPr lang="en-US" sz="2800" i="1">
                          <a:solidFill>
                            <a:srgbClr val="002060"/>
                          </a:solidFill>
                          <a:latin typeface="Cambria Math" panose="02040503050406030204" pitchFamily="18" charset="0"/>
                        </a:rPr>
                        <m:t>)</m:t>
                      </m:r>
                    </m:oMath>
                  </m:oMathPara>
                </a14:m>
                <a:endParaRPr lang="en-US" sz="2800" dirty="0">
                  <a:solidFill>
                    <a:srgbClr val="002060"/>
                  </a:solidFill>
                </a:endParaRPr>
              </a:p>
              <a:p>
                <a:pPr algn="l"/>
                <a:endParaRPr lang="en-US" sz="2800" dirty="0">
                  <a:solidFill>
                    <a:srgbClr val="002060"/>
                  </a:solidFill>
                </a:endParaRPr>
              </a:p>
              <a:p>
                <a:endParaRPr lang="en-US" sz="2800" dirty="0">
                  <a:solidFill>
                    <a:srgbClr val="002060"/>
                  </a:solidFill>
                </a:endParaRPr>
              </a:p>
              <a:p>
                <a:endParaRPr lang="en-US" sz="2800" dirty="0">
                  <a:solidFill>
                    <a:srgbClr val="002060"/>
                  </a:solidFill>
                  <a:latin typeface="Mathematica1" panose="05000502060100000001" pitchFamily="2" charset="2"/>
                </a:endParaRPr>
              </a:p>
              <a:p>
                <a:endParaRPr lang="en-US" sz="2800" dirty="0">
                  <a:solidFill>
                    <a:srgbClr val="002060"/>
                  </a:solidFill>
                </a:endParaRPr>
              </a:p>
              <a:p>
                <a:endParaRPr lang="en-US" sz="2800" dirty="0">
                  <a:solidFill>
                    <a:srgbClr val="002060"/>
                  </a:solidFill>
                </a:endParaRPr>
              </a:p>
              <a:p>
                <a:endParaRPr lang="en-US" dirty="0"/>
              </a:p>
            </p:txBody>
          </p:sp>
        </mc:Choice>
        <mc:Fallback xmlns="">
          <p:sp>
            <p:nvSpPr>
              <p:cNvPr id="3" name="Subtitle 2">
                <a:extLst>
                  <a:ext uri="{FF2B5EF4-FFF2-40B4-BE49-F238E27FC236}">
                    <a16:creationId xmlns:a16="http://schemas.microsoft.com/office/drawing/2014/main" xmlns:a14="http://schemas.microsoft.com/office/drawing/2010/main" xmlns="" id="{CA4649B3-0400-4BD4-AC47-4442287F2AD0}"/>
                  </a:ext>
                </a:extLst>
              </p:cNvPr>
              <p:cNvSpPr>
                <a:spLocks noGrp="1" noRot="1" noChangeAspect="1" noMove="1" noResize="1" noEditPoints="1" noAdjustHandles="1" noChangeArrowheads="1" noChangeShapeType="1" noTextEdit="1"/>
              </p:cNvSpPr>
              <p:nvPr>
                <p:ph type="subTitle" idx="1"/>
              </p:nvPr>
            </p:nvSpPr>
            <p:spPr>
              <a:xfrm>
                <a:off x="841782" y="1107830"/>
                <a:ext cx="4792755" cy="5838040"/>
              </a:xfrm>
              <a:blipFill rotWithShape="0">
                <a:blip r:embed="rId2"/>
                <a:stretch>
                  <a:fillRect l="-2545" t="-1045" r="-4835"/>
                </a:stretch>
              </a:blipFill>
            </p:spPr>
            <p:txBody>
              <a:bodyPr/>
              <a:lstStyle/>
              <a:p>
                <a:r>
                  <a:rPr lang="en-US">
                    <a:noFill/>
                  </a:rPr>
                  <a:t> </a:t>
                </a:r>
              </a:p>
            </p:txBody>
          </p:sp>
        </mc:Fallback>
      </mc:AlternateContent>
      <p:pic>
        <p:nvPicPr>
          <p:cNvPr id="1028" name="Picture 4" descr="Image result for standard deviation">
            <a:extLst>
              <a:ext uri="{FF2B5EF4-FFF2-40B4-BE49-F238E27FC236}">
                <a16:creationId xmlns:a16="http://schemas.microsoft.com/office/drawing/2014/main" id="{3F36A7B2-717F-4985-8A52-4CAB8B5D5E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4537" y="1107830"/>
            <a:ext cx="3938404" cy="302455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usual and unusual values statistic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9116" y="4643271"/>
            <a:ext cx="3933825" cy="179171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TextBox 3"/>
              <p:cNvSpPr txBox="1"/>
              <p:nvPr/>
            </p:nvSpPr>
            <p:spPr>
              <a:xfrm>
                <a:off x="9213273" y="2158441"/>
                <a:ext cx="512618" cy="923330"/>
              </a:xfrm>
              <a:prstGeom prst="rect">
                <a:avLst/>
              </a:prstGeom>
            </p:spPr>
            <p:style>
              <a:lnRef idx="2">
                <a:schemeClr val="dk1"/>
              </a:lnRef>
              <a:fillRef idx="1001">
                <a:schemeClr val="lt2"/>
              </a:fillRef>
              <a:effectRef idx="0">
                <a:schemeClr val="dk1"/>
              </a:effectRef>
              <a:fontRef idx="minor">
                <a:schemeClr val="dk1"/>
              </a:fontRef>
            </p:style>
            <p:txBody>
              <a:bodyPr wrap="square" rtlCol="0">
                <a:spAutoFit/>
              </a:bodyPr>
              <a:lstStyle/>
              <a:p>
                <a:r>
                  <a:rPr lang="en-US" dirty="0"/>
                  <a:t>2</a:t>
                </a:r>
                <a14:m>
                  <m:oMath xmlns:m="http://schemas.openxmlformats.org/officeDocument/2006/math">
                    <m:r>
                      <a:rPr lang="en-US" i="1">
                        <a:solidFill>
                          <a:srgbClr val="002060"/>
                        </a:solidFill>
                        <a:latin typeface="Cambria Math" panose="02040503050406030204" pitchFamily="18" charset="0"/>
                      </a:rPr>
                      <m:t>𝜎</m:t>
                    </m:r>
                  </m:oMath>
                </a14:m>
                <a:endParaRPr lang="en-US" dirty="0">
                  <a:solidFill>
                    <a:srgbClr val="002060"/>
                  </a:solidFill>
                </a:endParaRPr>
              </a:p>
              <a:p>
                <a:endParaRPr lang="en-US" dirty="0"/>
              </a:p>
              <a:p>
                <a:r>
                  <a:rPr lang="en-US" dirty="0"/>
                  <a:t>2</a:t>
                </a:r>
                <a14:m>
                  <m:oMath xmlns:m="http://schemas.openxmlformats.org/officeDocument/2006/math">
                    <m:r>
                      <a:rPr lang="en-US" i="1">
                        <a:solidFill>
                          <a:srgbClr val="002060"/>
                        </a:solidFill>
                        <a:latin typeface="Cambria Math" panose="02040503050406030204" pitchFamily="18" charset="0"/>
                      </a:rPr>
                      <m:t>𝜎</m:t>
                    </m:r>
                  </m:oMath>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9213273" y="2158441"/>
                <a:ext cx="512618" cy="923330"/>
              </a:xfrm>
              <a:prstGeom prst="rect">
                <a:avLst/>
              </a:prstGeom>
              <a:blipFill rotWithShape="0">
                <a:blip r:embed="rId5"/>
                <a:stretch>
                  <a:fillRect l="-8046" t="-3226" b="-7097"/>
                </a:stretch>
              </a:blipFill>
            </p:spPr>
            <p:txBody>
              <a:bodyPr/>
              <a:lstStyle/>
              <a:p>
                <a:r>
                  <a:rPr lang="en-US">
                    <a:noFill/>
                  </a:rPr>
                  <a:t> </a:t>
                </a:r>
              </a:p>
            </p:txBody>
          </p:sp>
        </mc:Fallback>
      </mc:AlternateContent>
      <p:sp>
        <p:nvSpPr>
          <p:cNvPr id="5" name="TextBox 4"/>
          <p:cNvSpPr txBox="1"/>
          <p:nvPr/>
        </p:nvSpPr>
        <p:spPr>
          <a:xfrm>
            <a:off x="6788594" y="5968668"/>
            <a:ext cx="1630290" cy="369332"/>
          </a:xfrm>
          <a:prstGeom prst="rect">
            <a:avLst/>
          </a:prstGeom>
          <a:noFill/>
        </p:spPr>
        <p:txBody>
          <a:bodyPr wrap="square" rtlCol="0">
            <a:spAutoFit/>
          </a:bodyPr>
          <a:lstStyle/>
          <a:p>
            <a:r>
              <a:rPr lang="en-US" dirty="0"/>
              <a:t>Mean=0, SD=1</a:t>
            </a:r>
          </a:p>
        </p:txBody>
      </p:sp>
    </p:spTree>
    <p:extLst>
      <p:ext uri="{BB962C8B-B14F-4D97-AF65-F5344CB8AC3E}">
        <p14:creationId xmlns:p14="http://schemas.microsoft.com/office/powerpoint/2010/main" val="36065175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645</Words>
  <Application>Microsoft Office PowerPoint</Application>
  <PresentationFormat>宽屏</PresentationFormat>
  <Paragraphs>143</Paragraphs>
  <Slides>15</Slides>
  <Notes>0</Notes>
  <HiddenSlides>0</HiddenSlides>
  <MMClips>1</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Mathematica1</vt:lpstr>
      <vt:lpstr>SimSun</vt:lpstr>
      <vt:lpstr>华文新魏</vt:lpstr>
      <vt:lpstr>Arial</vt:lpstr>
      <vt:lpstr>Calibri</vt:lpstr>
      <vt:lpstr>Cambria Math</vt:lpstr>
      <vt:lpstr>Times New Roman</vt:lpstr>
      <vt:lpstr>Trebuchet MS</vt:lpstr>
      <vt:lpstr>Wingdings 3</vt:lpstr>
      <vt:lpstr>Facet</vt:lpstr>
      <vt:lpstr> Lecture Notes Mean, Variance, and Standard Deviation,  and Unusual Values   </vt:lpstr>
      <vt:lpstr>What is the MEAN? How do we find it?</vt:lpstr>
      <vt:lpstr>Mean formula  </vt:lpstr>
      <vt:lpstr>What is the VARIANCE?</vt:lpstr>
      <vt:lpstr>Variance Formula</vt:lpstr>
      <vt:lpstr>What is the STANDARD DEVIATION?</vt:lpstr>
      <vt:lpstr>There are two samples chosen from the same population, and their distributions are shown below: </vt:lpstr>
      <vt:lpstr>Standard Deviation Formula</vt:lpstr>
      <vt:lpstr>Usual V.S Unusual </vt:lpstr>
      <vt:lpstr>Example</vt:lpstr>
      <vt:lpstr>Solution</vt:lpstr>
      <vt:lpstr>Example</vt:lpstr>
      <vt:lpstr>Solution</vt:lpstr>
      <vt:lpstr>Example YouTube Video  https://www.youtube.com/watch?v=SiRWd39-TyU </vt:lpstr>
      <vt:lpstr>Practice 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 Variance, and Standard Deviation</dc:title>
  <dc:creator>ruisheng zhao</dc:creator>
  <cp:lastModifiedBy>xin laoda</cp:lastModifiedBy>
  <cp:revision>47</cp:revision>
  <dcterms:created xsi:type="dcterms:W3CDTF">2018-09-07T01:32:12Z</dcterms:created>
  <dcterms:modified xsi:type="dcterms:W3CDTF">2018-09-11T00:30:28Z</dcterms:modified>
</cp:coreProperties>
</file>